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7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0004BB-7A32-46E1-BA8C-D1E92C6BC753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8445C70-8AA5-411F-8B09-55D9AD3C7DFB}">
      <dgm:prSet phldrT="[Text]"/>
      <dgm:spPr/>
      <dgm:t>
        <a:bodyPr/>
        <a:lstStyle/>
        <a:p>
          <a:r>
            <a:rPr lang="en-US" dirty="0" smtClean="0">
              <a:latin typeface="Arial Black" pitchFamily="34" charset="0"/>
            </a:rPr>
            <a:t>solid</a:t>
          </a:r>
          <a:endParaRPr lang="en-US" dirty="0">
            <a:latin typeface="Arial Black" pitchFamily="34" charset="0"/>
          </a:endParaRPr>
        </a:p>
      </dgm:t>
    </dgm:pt>
    <dgm:pt modelId="{4A897703-3525-4FB1-AA4A-C8549954EE0A}" type="parTrans" cxnId="{5DF5A6AF-2578-49D9-831F-146CE525DC69}">
      <dgm:prSet/>
      <dgm:spPr/>
      <dgm:t>
        <a:bodyPr/>
        <a:lstStyle/>
        <a:p>
          <a:endParaRPr lang="en-US"/>
        </a:p>
      </dgm:t>
    </dgm:pt>
    <dgm:pt modelId="{5A392143-3AD3-41DE-A5AF-9CAA80623AA2}" type="sibTrans" cxnId="{5DF5A6AF-2578-49D9-831F-146CE525DC69}">
      <dgm:prSet/>
      <dgm:spPr/>
      <dgm:t>
        <a:bodyPr/>
        <a:lstStyle/>
        <a:p>
          <a:endParaRPr lang="en-US"/>
        </a:p>
      </dgm:t>
    </dgm:pt>
    <dgm:pt modelId="{D70F8D5E-129E-4CDC-8EC6-0943B0F69DC8}">
      <dgm:prSet phldrT="[Text]"/>
      <dgm:spPr/>
      <dgm:t>
        <a:bodyPr/>
        <a:lstStyle/>
        <a:p>
          <a:r>
            <a:rPr lang="en-US" dirty="0" smtClean="0">
              <a:latin typeface="Arial Black" pitchFamily="34" charset="0"/>
            </a:rPr>
            <a:t>Brass and other alloys</a:t>
          </a:r>
          <a:endParaRPr lang="en-US" dirty="0">
            <a:latin typeface="Arial Black" pitchFamily="34" charset="0"/>
          </a:endParaRPr>
        </a:p>
      </dgm:t>
    </dgm:pt>
    <dgm:pt modelId="{664B8924-47F0-42E7-9BAF-4C6349EBE8FB}" type="parTrans" cxnId="{97503672-3B59-437E-9500-37EA8EC61274}">
      <dgm:prSet/>
      <dgm:spPr/>
      <dgm:t>
        <a:bodyPr/>
        <a:lstStyle/>
        <a:p>
          <a:endParaRPr lang="en-US"/>
        </a:p>
      </dgm:t>
    </dgm:pt>
    <dgm:pt modelId="{CFD8F52E-B40E-49F5-B389-1DCE1B89D285}" type="sibTrans" cxnId="{97503672-3B59-437E-9500-37EA8EC61274}">
      <dgm:prSet/>
      <dgm:spPr/>
      <dgm:t>
        <a:bodyPr/>
        <a:lstStyle/>
        <a:p>
          <a:endParaRPr lang="en-US"/>
        </a:p>
      </dgm:t>
    </dgm:pt>
    <dgm:pt modelId="{27451BA9-4210-4D6F-BFBF-9652C0C46269}">
      <dgm:prSet phldrT="[Text]"/>
      <dgm:spPr/>
      <dgm:t>
        <a:bodyPr/>
        <a:lstStyle/>
        <a:p>
          <a:r>
            <a:rPr lang="en-US" dirty="0" smtClean="0">
              <a:latin typeface="Arial Black" pitchFamily="34" charset="0"/>
            </a:rPr>
            <a:t>Dental fillings</a:t>
          </a:r>
          <a:endParaRPr lang="en-US" dirty="0">
            <a:latin typeface="Arial Black" pitchFamily="34" charset="0"/>
          </a:endParaRPr>
        </a:p>
      </dgm:t>
    </dgm:pt>
    <dgm:pt modelId="{B60A0322-D972-431E-930A-8AD04CEAD72D}" type="parTrans" cxnId="{82DCA30E-57E6-436A-B383-C7E0AAA03C57}">
      <dgm:prSet/>
      <dgm:spPr/>
      <dgm:t>
        <a:bodyPr/>
        <a:lstStyle/>
        <a:p>
          <a:endParaRPr lang="en-US"/>
        </a:p>
      </dgm:t>
    </dgm:pt>
    <dgm:pt modelId="{D890306C-C830-4236-827C-E51B93D00B4B}" type="sibTrans" cxnId="{82DCA30E-57E6-436A-B383-C7E0AAA03C57}">
      <dgm:prSet/>
      <dgm:spPr/>
      <dgm:t>
        <a:bodyPr/>
        <a:lstStyle/>
        <a:p>
          <a:endParaRPr lang="en-US"/>
        </a:p>
      </dgm:t>
    </dgm:pt>
    <dgm:pt modelId="{9D879C8B-EDC6-4CE8-9183-F0A86B88CC44}">
      <dgm:prSet phldrT="[Text]"/>
      <dgm:spPr/>
      <dgm:t>
        <a:bodyPr/>
        <a:lstStyle/>
        <a:p>
          <a:r>
            <a:rPr lang="en-US" dirty="0" smtClean="0">
              <a:latin typeface="Arial Black" pitchFamily="34" charset="0"/>
            </a:rPr>
            <a:t>liquid</a:t>
          </a:r>
          <a:endParaRPr lang="en-US" dirty="0">
            <a:latin typeface="Arial Black" pitchFamily="34" charset="0"/>
          </a:endParaRPr>
        </a:p>
      </dgm:t>
    </dgm:pt>
    <dgm:pt modelId="{7D00C821-8B92-482B-96A3-7A65DE2C3B82}" type="parTrans" cxnId="{3681541C-96EC-45FD-904E-7139189B3577}">
      <dgm:prSet/>
      <dgm:spPr/>
      <dgm:t>
        <a:bodyPr/>
        <a:lstStyle/>
        <a:p>
          <a:endParaRPr lang="en-US"/>
        </a:p>
      </dgm:t>
    </dgm:pt>
    <dgm:pt modelId="{395FA26A-00F3-4859-87B0-5D2FF79CE7D0}" type="sibTrans" cxnId="{3681541C-96EC-45FD-904E-7139189B3577}">
      <dgm:prSet/>
      <dgm:spPr/>
      <dgm:t>
        <a:bodyPr/>
        <a:lstStyle/>
        <a:p>
          <a:endParaRPr lang="en-US"/>
        </a:p>
      </dgm:t>
    </dgm:pt>
    <dgm:pt modelId="{718C7CD0-CC2B-454B-85A8-CF90349B7052}">
      <dgm:prSet phldrT="[Text]"/>
      <dgm:spPr/>
      <dgm:t>
        <a:bodyPr/>
        <a:lstStyle/>
        <a:p>
          <a:r>
            <a:rPr lang="en-US" dirty="0" smtClean="0">
              <a:latin typeface="Arial Black" pitchFamily="34" charset="0"/>
            </a:rPr>
            <a:t>Salt water</a:t>
          </a:r>
          <a:endParaRPr lang="en-US" dirty="0">
            <a:latin typeface="Arial Black" pitchFamily="34" charset="0"/>
          </a:endParaRPr>
        </a:p>
      </dgm:t>
    </dgm:pt>
    <dgm:pt modelId="{9EED3C55-F4F8-4D3D-B553-CA92BD96C312}" type="parTrans" cxnId="{A9936FF5-D09B-4388-BD8F-48A631BAC239}">
      <dgm:prSet/>
      <dgm:spPr/>
      <dgm:t>
        <a:bodyPr/>
        <a:lstStyle/>
        <a:p>
          <a:endParaRPr lang="en-US"/>
        </a:p>
      </dgm:t>
    </dgm:pt>
    <dgm:pt modelId="{247A1512-BEEB-4436-8B23-432CAB000B15}" type="sibTrans" cxnId="{A9936FF5-D09B-4388-BD8F-48A631BAC239}">
      <dgm:prSet/>
      <dgm:spPr/>
      <dgm:t>
        <a:bodyPr/>
        <a:lstStyle/>
        <a:p>
          <a:endParaRPr lang="en-US"/>
        </a:p>
      </dgm:t>
    </dgm:pt>
    <dgm:pt modelId="{D9A951C9-4E4D-4DDD-84A2-A7A1548374BC}">
      <dgm:prSet phldrT="[Text]"/>
      <dgm:spPr/>
      <dgm:t>
        <a:bodyPr/>
        <a:lstStyle/>
        <a:p>
          <a:r>
            <a:rPr lang="en-US" dirty="0" smtClean="0">
              <a:latin typeface="Arial Black" pitchFamily="34" charset="0"/>
            </a:rPr>
            <a:t>coffee</a:t>
          </a:r>
          <a:endParaRPr lang="en-US" dirty="0">
            <a:latin typeface="Arial Black" pitchFamily="34" charset="0"/>
          </a:endParaRPr>
        </a:p>
      </dgm:t>
    </dgm:pt>
    <dgm:pt modelId="{3461082C-8005-4768-8EE1-F280C4D5D9BD}" type="parTrans" cxnId="{9622D1BA-8741-41C0-9839-379B2D4A6D63}">
      <dgm:prSet/>
      <dgm:spPr/>
      <dgm:t>
        <a:bodyPr/>
        <a:lstStyle/>
        <a:p>
          <a:endParaRPr lang="en-US"/>
        </a:p>
      </dgm:t>
    </dgm:pt>
    <dgm:pt modelId="{D07D5F55-D73B-4DDF-9873-3A1929B97511}" type="sibTrans" cxnId="{9622D1BA-8741-41C0-9839-379B2D4A6D63}">
      <dgm:prSet/>
      <dgm:spPr/>
      <dgm:t>
        <a:bodyPr/>
        <a:lstStyle/>
        <a:p>
          <a:endParaRPr lang="en-US"/>
        </a:p>
      </dgm:t>
    </dgm:pt>
    <dgm:pt modelId="{1BA57A43-9653-42A1-A8EE-C8746E763976}">
      <dgm:prSet phldrT="[Text]"/>
      <dgm:spPr/>
      <dgm:t>
        <a:bodyPr/>
        <a:lstStyle/>
        <a:p>
          <a:r>
            <a:rPr lang="en-US" dirty="0" smtClean="0">
              <a:latin typeface="Arial Black" pitchFamily="34" charset="0"/>
            </a:rPr>
            <a:t>gas</a:t>
          </a:r>
          <a:endParaRPr lang="en-US" dirty="0">
            <a:latin typeface="Arial Black" pitchFamily="34" charset="0"/>
          </a:endParaRPr>
        </a:p>
      </dgm:t>
    </dgm:pt>
    <dgm:pt modelId="{431F092D-6BDA-4D35-8051-FF74FF0B71BF}" type="parTrans" cxnId="{1C2A0308-7E78-45F2-9268-55C5D12AEFCA}">
      <dgm:prSet/>
      <dgm:spPr/>
      <dgm:t>
        <a:bodyPr/>
        <a:lstStyle/>
        <a:p>
          <a:endParaRPr lang="en-US"/>
        </a:p>
      </dgm:t>
    </dgm:pt>
    <dgm:pt modelId="{8FDD45A1-3F7E-46D1-A74F-19BD6758C81F}" type="sibTrans" cxnId="{1C2A0308-7E78-45F2-9268-55C5D12AEFCA}">
      <dgm:prSet/>
      <dgm:spPr/>
      <dgm:t>
        <a:bodyPr/>
        <a:lstStyle/>
        <a:p>
          <a:endParaRPr lang="en-US"/>
        </a:p>
      </dgm:t>
    </dgm:pt>
    <dgm:pt modelId="{6D2F5F17-EA13-4976-B9B7-20BF19A931A6}">
      <dgm:prSet phldrT="[Text]"/>
      <dgm:spPr/>
      <dgm:t>
        <a:bodyPr/>
        <a:lstStyle/>
        <a:p>
          <a:r>
            <a:rPr lang="en-US" dirty="0" smtClean="0">
              <a:latin typeface="Arial Black" pitchFamily="34" charset="0"/>
            </a:rPr>
            <a:t>air</a:t>
          </a:r>
          <a:endParaRPr lang="en-US" dirty="0">
            <a:latin typeface="Arial Black" pitchFamily="34" charset="0"/>
          </a:endParaRPr>
        </a:p>
      </dgm:t>
    </dgm:pt>
    <dgm:pt modelId="{6D8078EA-48AF-4F55-9CF3-F9935AA6DE65}" type="parTrans" cxnId="{ACA15A38-BED0-4652-9B03-B9FA1199ED1D}">
      <dgm:prSet/>
      <dgm:spPr/>
      <dgm:t>
        <a:bodyPr/>
        <a:lstStyle/>
        <a:p>
          <a:endParaRPr lang="en-US"/>
        </a:p>
      </dgm:t>
    </dgm:pt>
    <dgm:pt modelId="{588F4902-6467-4DE7-A81E-AC61A3769323}" type="sibTrans" cxnId="{ACA15A38-BED0-4652-9B03-B9FA1199ED1D}">
      <dgm:prSet/>
      <dgm:spPr/>
      <dgm:t>
        <a:bodyPr/>
        <a:lstStyle/>
        <a:p>
          <a:endParaRPr lang="en-US"/>
        </a:p>
      </dgm:t>
    </dgm:pt>
    <dgm:pt modelId="{52B7E95F-D108-4A63-AAF2-13792AC6D6A3}">
      <dgm:prSet phldrT="[Text]"/>
      <dgm:spPr/>
      <dgm:t>
        <a:bodyPr/>
        <a:lstStyle/>
        <a:p>
          <a:r>
            <a:rPr lang="en-US" dirty="0" smtClean="0">
              <a:latin typeface="Arial Black" pitchFamily="34" charset="0"/>
            </a:rPr>
            <a:t>gas in diving tanks</a:t>
          </a:r>
          <a:endParaRPr lang="en-US" dirty="0">
            <a:latin typeface="Arial Black" pitchFamily="34" charset="0"/>
          </a:endParaRPr>
        </a:p>
      </dgm:t>
    </dgm:pt>
    <dgm:pt modelId="{DCF8837C-F452-45DB-A08E-745014F96BA3}" type="parTrans" cxnId="{7A16FF1C-17F8-4A9F-8F12-C7CC21FD2B34}">
      <dgm:prSet/>
      <dgm:spPr/>
      <dgm:t>
        <a:bodyPr/>
        <a:lstStyle/>
        <a:p>
          <a:endParaRPr lang="en-US"/>
        </a:p>
      </dgm:t>
    </dgm:pt>
    <dgm:pt modelId="{3D88DD73-B438-4D97-9765-634472D03470}" type="sibTrans" cxnId="{7A16FF1C-17F8-4A9F-8F12-C7CC21FD2B34}">
      <dgm:prSet/>
      <dgm:spPr/>
      <dgm:t>
        <a:bodyPr/>
        <a:lstStyle/>
        <a:p>
          <a:endParaRPr lang="en-US"/>
        </a:p>
      </dgm:t>
    </dgm:pt>
    <dgm:pt modelId="{BF310E5B-0F43-4AC9-AB33-CED5DEEB1C4F}" type="pres">
      <dgm:prSet presAssocID="{7A0004BB-7A32-46E1-BA8C-D1E92C6BC75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59B6A0-FABE-428D-9D7F-A4340931DCE5}" type="pres">
      <dgm:prSet presAssocID="{B8445C70-8AA5-411F-8B09-55D9AD3C7DFB}" presName="composite" presStyleCnt="0"/>
      <dgm:spPr/>
    </dgm:pt>
    <dgm:pt modelId="{30EDA51D-F695-4F24-A929-D58AEB335ACC}" type="pres">
      <dgm:prSet presAssocID="{B8445C70-8AA5-411F-8B09-55D9AD3C7DF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F96D12-5E3A-4C74-A797-B4C1C46BD8AB}" type="pres">
      <dgm:prSet presAssocID="{B8445C70-8AA5-411F-8B09-55D9AD3C7DF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CD5858-C5F5-493C-B1DD-293F13327AF2}" type="pres">
      <dgm:prSet presAssocID="{5A392143-3AD3-41DE-A5AF-9CAA80623AA2}" presName="sp" presStyleCnt="0"/>
      <dgm:spPr/>
    </dgm:pt>
    <dgm:pt modelId="{BA03B916-078E-43FF-BB52-C08E59002331}" type="pres">
      <dgm:prSet presAssocID="{9D879C8B-EDC6-4CE8-9183-F0A86B88CC44}" presName="composite" presStyleCnt="0"/>
      <dgm:spPr/>
    </dgm:pt>
    <dgm:pt modelId="{6B1DD059-E334-49B7-9F34-39C32F611557}" type="pres">
      <dgm:prSet presAssocID="{9D879C8B-EDC6-4CE8-9183-F0A86B88CC4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8C7366-D688-4755-B9C0-57B27C448D6C}" type="pres">
      <dgm:prSet presAssocID="{9D879C8B-EDC6-4CE8-9183-F0A86B88CC4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709BF2-1CEA-473E-B185-7AF379891184}" type="pres">
      <dgm:prSet presAssocID="{395FA26A-00F3-4859-87B0-5D2FF79CE7D0}" presName="sp" presStyleCnt="0"/>
      <dgm:spPr/>
    </dgm:pt>
    <dgm:pt modelId="{726DE3DC-4804-4986-A86F-529448FD51A5}" type="pres">
      <dgm:prSet presAssocID="{1BA57A43-9653-42A1-A8EE-C8746E763976}" presName="composite" presStyleCnt="0"/>
      <dgm:spPr/>
    </dgm:pt>
    <dgm:pt modelId="{470C0C0D-6757-432A-953B-ADB378E72B42}" type="pres">
      <dgm:prSet presAssocID="{1BA57A43-9653-42A1-A8EE-C8746E76397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A5BF4F-6B01-4DCE-805E-C3236D865B54}" type="pres">
      <dgm:prSet presAssocID="{1BA57A43-9653-42A1-A8EE-C8746E76397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503672-3B59-437E-9500-37EA8EC61274}" srcId="{B8445C70-8AA5-411F-8B09-55D9AD3C7DFB}" destId="{D70F8D5E-129E-4CDC-8EC6-0943B0F69DC8}" srcOrd="0" destOrd="0" parTransId="{664B8924-47F0-42E7-9BAF-4C6349EBE8FB}" sibTransId="{CFD8F52E-B40E-49F5-B389-1DCE1B89D285}"/>
    <dgm:cxn modelId="{ACA15A38-BED0-4652-9B03-B9FA1199ED1D}" srcId="{1BA57A43-9653-42A1-A8EE-C8746E763976}" destId="{6D2F5F17-EA13-4976-B9B7-20BF19A931A6}" srcOrd="0" destOrd="0" parTransId="{6D8078EA-48AF-4F55-9CF3-F9935AA6DE65}" sibTransId="{588F4902-6467-4DE7-A81E-AC61A3769323}"/>
    <dgm:cxn modelId="{7A16FF1C-17F8-4A9F-8F12-C7CC21FD2B34}" srcId="{1BA57A43-9653-42A1-A8EE-C8746E763976}" destId="{52B7E95F-D108-4A63-AAF2-13792AC6D6A3}" srcOrd="1" destOrd="0" parTransId="{DCF8837C-F452-45DB-A08E-745014F96BA3}" sibTransId="{3D88DD73-B438-4D97-9765-634472D03470}"/>
    <dgm:cxn modelId="{B737BAD9-6877-4234-9F3F-1E8193945A7C}" type="presOf" srcId="{D70F8D5E-129E-4CDC-8EC6-0943B0F69DC8}" destId="{82F96D12-5E3A-4C74-A797-B4C1C46BD8AB}" srcOrd="0" destOrd="0" presId="urn:microsoft.com/office/officeart/2005/8/layout/chevron2"/>
    <dgm:cxn modelId="{F42E576A-0974-40E9-8525-D07F0471AF12}" type="presOf" srcId="{6D2F5F17-EA13-4976-B9B7-20BF19A931A6}" destId="{82A5BF4F-6B01-4DCE-805E-C3236D865B54}" srcOrd="0" destOrd="0" presId="urn:microsoft.com/office/officeart/2005/8/layout/chevron2"/>
    <dgm:cxn modelId="{1C2A0308-7E78-45F2-9268-55C5D12AEFCA}" srcId="{7A0004BB-7A32-46E1-BA8C-D1E92C6BC753}" destId="{1BA57A43-9653-42A1-A8EE-C8746E763976}" srcOrd="2" destOrd="0" parTransId="{431F092D-6BDA-4D35-8051-FF74FF0B71BF}" sibTransId="{8FDD45A1-3F7E-46D1-A74F-19BD6758C81F}"/>
    <dgm:cxn modelId="{82DCA30E-57E6-436A-B383-C7E0AAA03C57}" srcId="{B8445C70-8AA5-411F-8B09-55D9AD3C7DFB}" destId="{27451BA9-4210-4D6F-BFBF-9652C0C46269}" srcOrd="1" destOrd="0" parTransId="{B60A0322-D972-431E-930A-8AD04CEAD72D}" sibTransId="{D890306C-C830-4236-827C-E51B93D00B4B}"/>
    <dgm:cxn modelId="{A9936FF5-D09B-4388-BD8F-48A631BAC239}" srcId="{9D879C8B-EDC6-4CE8-9183-F0A86B88CC44}" destId="{718C7CD0-CC2B-454B-85A8-CF90349B7052}" srcOrd="0" destOrd="0" parTransId="{9EED3C55-F4F8-4D3D-B553-CA92BD96C312}" sibTransId="{247A1512-BEEB-4436-8B23-432CAB000B15}"/>
    <dgm:cxn modelId="{5DF5A6AF-2578-49D9-831F-146CE525DC69}" srcId="{7A0004BB-7A32-46E1-BA8C-D1E92C6BC753}" destId="{B8445C70-8AA5-411F-8B09-55D9AD3C7DFB}" srcOrd="0" destOrd="0" parTransId="{4A897703-3525-4FB1-AA4A-C8549954EE0A}" sibTransId="{5A392143-3AD3-41DE-A5AF-9CAA80623AA2}"/>
    <dgm:cxn modelId="{012C56A2-491B-43F1-A722-021E1BFB8173}" type="presOf" srcId="{718C7CD0-CC2B-454B-85A8-CF90349B7052}" destId="{748C7366-D688-4755-B9C0-57B27C448D6C}" srcOrd="0" destOrd="0" presId="urn:microsoft.com/office/officeart/2005/8/layout/chevron2"/>
    <dgm:cxn modelId="{A4EB5F5E-4B57-48FF-9D3A-4323B10A5B0E}" type="presOf" srcId="{D9A951C9-4E4D-4DDD-84A2-A7A1548374BC}" destId="{748C7366-D688-4755-B9C0-57B27C448D6C}" srcOrd="0" destOrd="1" presId="urn:microsoft.com/office/officeart/2005/8/layout/chevron2"/>
    <dgm:cxn modelId="{579B5E4A-9CCD-4516-895D-24161DBC78E2}" type="presOf" srcId="{27451BA9-4210-4D6F-BFBF-9652C0C46269}" destId="{82F96D12-5E3A-4C74-A797-B4C1C46BD8AB}" srcOrd="0" destOrd="1" presId="urn:microsoft.com/office/officeart/2005/8/layout/chevron2"/>
    <dgm:cxn modelId="{DD5D63E3-C948-42EE-B425-2F60C7DA58EA}" type="presOf" srcId="{7A0004BB-7A32-46E1-BA8C-D1E92C6BC753}" destId="{BF310E5B-0F43-4AC9-AB33-CED5DEEB1C4F}" srcOrd="0" destOrd="0" presId="urn:microsoft.com/office/officeart/2005/8/layout/chevron2"/>
    <dgm:cxn modelId="{1A3A47F1-D7D6-4E8B-98E2-C050DBEEFB1D}" type="presOf" srcId="{B8445C70-8AA5-411F-8B09-55D9AD3C7DFB}" destId="{30EDA51D-F695-4F24-A929-D58AEB335ACC}" srcOrd="0" destOrd="0" presId="urn:microsoft.com/office/officeart/2005/8/layout/chevron2"/>
    <dgm:cxn modelId="{3681541C-96EC-45FD-904E-7139189B3577}" srcId="{7A0004BB-7A32-46E1-BA8C-D1E92C6BC753}" destId="{9D879C8B-EDC6-4CE8-9183-F0A86B88CC44}" srcOrd="1" destOrd="0" parTransId="{7D00C821-8B92-482B-96A3-7A65DE2C3B82}" sibTransId="{395FA26A-00F3-4859-87B0-5D2FF79CE7D0}"/>
    <dgm:cxn modelId="{7A502C14-FA17-4812-8967-8632342203C9}" type="presOf" srcId="{9D879C8B-EDC6-4CE8-9183-F0A86B88CC44}" destId="{6B1DD059-E334-49B7-9F34-39C32F611557}" srcOrd="0" destOrd="0" presId="urn:microsoft.com/office/officeart/2005/8/layout/chevron2"/>
    <dgm:cxn modelId="{63D4BBE7-0A72-41C9-82FD-8828F3C1F13E}" type="presOf" srcId="{1BA57A43-9653-42A1-A8EE-C8746E763976}" destId="{470C0C0D-6757-432A-953B-ADB378E72B42}" srcOrd="0" destOrd="0" presId="urn:microsoft.com/office/officeart/2005/8/layout/chevron2"/>
    <dgm:cxn modelId="{98CAF465-177D-4B36-8CD3-4D5B0AEB4C26}" type="presOf" srcId="{52B7E95F-D108-4A63-AAF2-13792AC6D6A3}" destId="{82A5BF4F-6B01-4DCE-805E-C3236D865B54}" srcOrd="0" destOrd="1" presId="urn:microsoft.com/office/officeart/2005/8/layout/chevron2"/>
    <dgm:cxn modelId="{9622D1BA-8741-41C0-9839-379B2D4A6D63}" srcId="{9D879C8B-EDC6-4CE8-9183-F0A86B88CC44}" destId="{D9A951C9-4E4D-4DDD-84A2-A7A1548374BC}" srcOrd="1" destOrd="0" parTransId="{3461082C-8005-4768-8EE1-F280C4D5D9BD}" sibTransId="{D07D5F55-D73B-4DDF-9873-3A1929B97511}"/>
    <dgm:cxn modelId="{E2A60007-51B6-4D6C-B2D7-1BD9ABFD29FA}" type="presParOf" srcId="{BF310E5B-0F43-4AC9-AB33-CED5DEEB1C4F}" destId="{F659B6A0-FABE-428D-9D7F-A4340931DCE5}" srcOrd="0" destOrd="0" presId="urn:microsoft.com/office/officeart/2005/8/layout/chevron2"/>
    <dgm:cxn modelId="{DEADF073-9626-4D5C-A15F-CDB6029F838F}" type="presParOf" srcId="{F659B6A0-FABE-428D-9D7F-A4340931DCE5}" destId="{30EDA51D-F695-4F24-A929-D58AEB335ACC}" srcOrd="0" destOrd="0" presId="urn:microsoft.com/office/officeart/2005/8/layout/chevron2"/>
    <dgm:cxn modelId="{55DD1335-C72C-4FF1-A00A-0AF132E709C3}" type="presParOf" srcId="{F659B6A0-FABE-428D-9D7F-A4340931DCE5}" destId="{82F96D12-5E3A-4C74-A797-B4C1C46BD8AB}" srcOrd="1" destOrd="0" presId="urn:microsoft.com/office/officeart/2005/8/layout/chevron2"/>
    <dgm:cxn modelId="{CB25F43A-6F06-460E-A9F9-5053DF896ACC}" type="presParOf" srcId="{BF310E5B-0F43-4AC9-AB33-CED5DEEB1C4F}" destId="{BCCD5858-C5F5-493C-B1DD-293F13327AF2}" srcOrd="1" destOrd="0" presId="urn:microsoft.com/office/officeart/2005/8/layout/chevron2"/>
    <dgm:cxn modelId="{CE740F88-BC21-4C5D-8AD4-B5FF149910F3}" type="presParOf" srcId="{BF310E5B-0F43-4AC9-AB33-CED5DEEB1C4F}" destId="{BA03B916-078E-43FF-BB52-C08E59002331}" srcOrd="2" destOrd="0" presId="urn:microsoft.com/office/officeart/2005/8/layout/chevron2"/>
    <dgm:cxn modelId="{317B2D06-B415-4A4E-97C6-5268E390384F}" type="presParOf" srcId="{BA03B916-078E-43FF-BB52-C08E59002331}" destId="{6B1DD059-E334-49B7-9F34-39C32F611557}" srcOrd="0" destOrd="0" presId="urn:microsoft.com/office/officeart/2005/8/layout/chevron2"/>
    <dgm:cxn modelId="{627D9B1B-FAF5-4194-A342-1C81342C9CDB}" type="presParOf" srcId="{BA03B916-078E-43FF-BB52-C08E59002331}" destId="{748C7366-D688-4755-B9C0-57B27C448D6C}" srcOrd="1" destOrd="0" presId="urn:microsoft.com/office/officeart/2005/8/layout/chevron2"/>
    <dgm:cxn modelId="{537ECC09-AE05-42A4-9109-98733809C52A}" type="presParOf" srcId="{BF310E5B-0F43-4AC9-AB33-CED5DEEB1C4F}" destId="{4E709BF2-1CEA-473E-B185-7AF379891184}" srcOrd="3" destOrd="0" presId="urn:microsoft.com/office/officeart/2005/8/layout/chevron2"/>
    <dgm:cxn modelId="{78D94912-24BC-49A9-9051-32E2084CD6FB}" type="presParOf" srcId="{BF310E5B-0F43-4AC9-AB33-CED5DEEB1C4F}" destId="{726DE3DC-4804-4986-A86F-529448FD51A5}" srcOrd="4" destOrd="0" presId="urn:microsoft.com/office/officeart/2005/8/layout/chevron2"/>
    <dgm:cxn modelId="{56648F0B-EA33-4DDA-A545-020569303596}" type="presParOf" srcId="{726DE3DC-4804-4986-A86F-529448FD51A5}" destId="{470C0C0D-6757-432A-953B-ADB378E72B42}" srcOrd="0" destOrd="0" presId="urn:microsoft.com/office/officeart/2005/8/layout/chevron2"/>
    <dgm:cxn modelId="{2AE4D8FD-DA93-4D89-8EE9-2EF80AF2035A}" type="presParOf" srcId="{726DE3DC-4804-4986-A86F-529448FD51A5}" destId="{82A5BF4F-6B01-4DCE-805E-C3236D865B54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AAC1-2B71-4B14-AEB8-68C292661257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0D11D-5FBF-4224-ACFD-EC17D74E71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AAC1-2B71-4B14-AEB8-68C292661257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0D11D-5FBF-4224-ACFD-EC17D74E7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AAC1-2B71-4B14-AEB8-68C292661257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0D11D-5FBF-4224-ACFD-EC17D74E7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AAC1-2B71-4B14-AEB8-68C292661257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0D11D-5FBF-4224-ACFD-EC17D74E7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AAC1-2B71-4B14-AEB8-68C292661257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810D11D-5FBF-4224-ACFD-EC17D74E7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AAC1-2B71-4B14-AEB8-68C292661257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0D11D-5FBF-4224-ACFD-EC17D74E7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AAC1-2B71-4B14-AEB8-68C292661257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0D11D-5FBF-4224-ACFD-EC17D74E7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AAC1-2B71-4B14-AEB8-68C292661257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0D11D-5FBF-4224-ACFD-EC17D74E7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AAC1-2B71-4B14-AEB8-68C292661257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0D11D-5FBF-4224-ACFD-EC17D74E7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AAC1-2B71-4B14-AEB8-68C292661257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0D11D-5FBF-4224-ACFD-EC17D74E7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AAC1-2B71-4B14-AEB8-68C292661257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0D11D-5FBF-4224-ACFD-EC17D74E7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4BBAAC1-2B71-4B14-AEB8-68C292661257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810D11D-5FBF-4224-ACFD-EC17D74E7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Berlin Sans FB Demi" pitchFamily="34" charset="0"/>
              </a:rPr>
              <a:t>SOLUTIONS, ACIDS &amp; BASES</a:t>
            </a:r>
            <a:endParaRPr lang="en-US" dirty="0">
              <a:solidFill>
                <a:srgbClr val="FFFF00"/>
              </a:solidFill>
              <a:latin typeface="Berlin Sans FB Dem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tx1"/>
                </a:solidFill>
              </a:rPr>
              <a:t>MILK IS A COLLOID!</a:t>
            </a:r>
            <a:endParaRPr lang="en-US" sz="54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 descr="mil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600200"/>
            <a:ext cx="2778030" cy="4708525"/>
          </a:xfrm>
        </p:spPr>
      </p:pic>
      <p:pic>
        <p:nvPicPr>
          <p:cNvPr id="5" name="Picture 4" descr="milk under scop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2057400"/>
            <a:ext cx="4170968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ounded Rectangular Callout 5"/>
          <p:cNvSpPr/>
          <p:nvPr/>
        </p:nvSpPr>
        <p:spPr>
          <a:xfrm>
            <a:off x="5486400" y="4648200"/>
            <a:ext cx="3276600" cy="1905000"/>
          </a:xfrm>
          <a:prstGeom prst="wedgeRoundRectCallout">
            <a:avLst>
              <a:gd name="adj1" fmla="val -53241"/>
              <a:gd name="adj2" fmla="val -110919"/>
              <a:gd name="adj3" fmla="val 16667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haroni" pitchFamily="2" charset="-79"/>
                <a:cs typeface="Aharoni" pitchFamily="2" charset="-79"/>
              </a:rPr>
              <a:t>This is milk under a microscope.  These are the fat particles in the milk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Fog is a colloid</a:t>
            </a:r>
            <a:endParaRPr lang="en-US" dirty="0"/>
          </a:p>
        </p:txBody>
      </p:sp>
      <p:pic>
        <p:nvPicPr>
          <p:cNvPr id="4" name="Content Placeholder 3" descr="headlights in fo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1557252"/>
            <a:ext cx="6466387" cy="48435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Notched Right Arrow 4"/>
          <p:cNvSpPr/>
          <p:nvPr/>
        </p:nvSpPr>
        <p:spPr>
          <a:xfrm rot="1794780">
            <a:off x="2085416" y="1869202"/>
            <a:ext cx="4419600" cy="2209800"/>
          </a:xfrm>
          <a:prstGeom prst="notch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haroni" pitchFamily="2" charset="-79"/>
                <a:cs typeface="Aharoni" pitchFamily="2" charset="-79"/>
              </a:rPr>
              <a:t>The light from head lights is scattered by water particle in air.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Black" pitchFamily="34" charset="0"/>
              </a:rPr>
              <a:t>SUSPENSIONS</a:t>
            </a:r>
            <a:endParaRPr lang="en-US" sz="5400" dirty="0">
              <a:solidFill>
                <a:schemeClr val="accent6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u="sng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SUSPENSION</a:t>
            </a:r>
            <a:r>
              <a:rPr lang="en-US" sz="3200" dirty="0" smtClean="0">
                <a:latin typeface="Arial Black" pitchFamily="34" charset="0"/>
              </a:rPr>
              <a:t>:  a mixture in which the particles are easily seen and can be separated by settling or filtration.</a:t>
            </a:r>
            <a:endParaRPr lang="en-US" sz="3200" dirty="0">
              <a:latin typeface="Arial Black" pitchFamily="34" charset="0"/>
            </a:endParaRPr>
          </a:p>
        </p:txBody>
      </p:sp>
      <p:pic>
        <p:nvPicPr>
          <p:cNvPr id="4" name="Picture 3" descr="suspens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3733800"/>
            <a:ext cx="1905000" cy="2870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dirt in wat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3886200"/>
            <a:ext cx="5486400" cy="2712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Suspensions will settle!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4" name="Content Placeholder 3" descr="suspension settlin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1377" y="1752600"/>
            <a:ext cx="8365067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3399"/>
                </a:solidFill>
                <a:latin typeface="Arial Black" pitchFamily="34" charset="0"/>
              </a:rPr>
              <a:t>SOLUTION, COLLOID, SUSPENSION</a:t>
            </a:r>
            <a:endParaRPr lang="en-US" sz="3200" dirty="0">
              <a:solidFill>
                <a:srgbClr val="FF3399"/>
              </a:solidFill>
              <a:latin typeface="Arial Black" pitchFamily="34" charset="0"/>
            </a:endParaRPr>
          </a:p>
        </p:txBody>
      </p:sp>
      <p:pic>
        <p:nvPicPr>
          <p:cNvPr id="4" name="Content Placeholder 3" descr="sol, sus, coll comparis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599653"/>
            <a:ext cx="8544899" cy="48011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Gill Sans Ultra Bold" pitchFamily="34" charset="0"/>
              </a:rPr>
              <a:t>WHAT ARE THE SOLUTES? SOLVENT?</a:t>
            </a:r>
            <a:endParaRPr lang="en-US" dirty="0">
              <a:solidFill>
                <a:srgbClr val="FF0000"/>
              </a:solidFill>
              <a:latin typeface="Gill Sans Ultra Bold" pitchFamily="34" charset="0"/>
            </a:endParaRPr>
          </a:p>
        </p:txBody>
      </p:sp>
      <p:pic>
        <p:nvPicPr>
          <p:cNvPr id="4" name="Content Placeholder 3" descr="flavored sparkling drink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6400" y="1447800"/>
            <a:ext cx="5534025" cy="34931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09600" y="5257800"/>
            <a:ext cx="372948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rgbClr val="FF99CC"/>
                </a:solidFill>
                <a:latin typeface="Arial Black" pitchFamily="34" charset="0"/>
              </a:rPr>
              <a:t>SOLUTES</a:t>
            </a:r>
            <a:r>
              <a:rPr lang="en-US" sz="2400" u="sng" dirty="0" smtClean="0">
                <a:solidFill>
                  <a:srgbClr val="FF99CC"/>
                </a:solidFill>
              </a:rPr>
              <a:t>:</a:t>
            </a:r>
            <a:r>
              <a:rPr lang="en-US" sz="2400" dirty="0" smtClean="0">
                <a:solidFill>
                  <a:srgbClr val="FF99CC"/>
                </a:solidFill>
              </a:rPr>
              <a:t>  </a:t>
            </a:r>
            <a:r>
              <a:rPr lang="en-US" sz="2400" dirty="0" smtClean="0"/>
              <a:t>	</a:t>
            </a:r>
            <a:r>
              <a:rPr lang="en-US" sz="2800" dirty="0" smtClean="0">
                <a:latin typeface="Arial Black" pitchFamily="34" charset="0"/>
              </a:rPr>
              <a:t>CO</a:t>
            </a:r>
            <a:r>
              <a:rPr lang="en-US" sz="2800" baseline="-25000" dirty="0" smtClean="0">
                <a:latin typeface="Arial Black" pitchFamily="34" charset="0"/>
              </a:rPr>
              <a:t>2</a:t>
            </a:r>
            <a:r>
              <a:rPr lang="en-US" sz="2800" dirty="0" smtClean="0">
                <a:latin typeface="Arial Black" pitchFamily="34" charset="0"/>
              </a:rPr>
              <a:t> gas</a:t>
            </a:r>
          </a:p>
          <a:p>
            <a:r>
              <a:rPr lang="en-US" sz="2800" dirty="0" smtClean="0">
                <a:latin typeface="Arial Black" pitchFamily="34" charset="0"/>
              </a:rPr>
              <a:t>		flavoring</a:t>
            </a:r>
          </a:p>
          <a:p>
            <a:r>
              <a:rPr lang="en-US" sz="2800" dirty="0" smtClean="0">
                <a:latin typeface="Arial Black" pitchFamily="34" charset="0"/>
              </a:rPr>
              <a:t>		coloring</a:t>
            </a:r>
            <a:endParaRPr lang="en-US" sz="20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10200" y="5638800"/>
            <a:ext cx="3056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rgbClr val="FFC000"/>
                </a:solidFill>
                <a:latin typeface="Arial Black" pitchFamily="34" charset="0"/>
              </a:rPr>
              <a:t>SOLVENT</a:t>
            </a:r>
            <a:r>
              <a:rPr lang="en-US" sz="2400" dirty="0" smtClean="0">
                <a:latin typeface="Arial Black" pitchFamily="34" charset="0"/>
              </a:rPr>
              <a:t>:  water</a:t>
            </a:r>
            <a:endParaRPr lang="en-US" sz="2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Gill Sans Ultra Bold" pitchFamily="34" charset="0"/>
              </a:rPr>
              <a:t>Effect of Solutes on Solvents</a:t>
            </a:r>
            <a:endParaRPr lang="en-US" dirty="0">
              <a:solidFill>
                <a:srgbClr val="FFFF00"/>
              </a:solidFill>
              <a:latin typeface="Gill Sans Ultra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Gill Sans Ultra Bold" pitchFamily="34" charset="0"/>
              </a:rPr>
              <a:t>Solutes </a:t>
            </a:r>
            <a:r>
              <a:rPr lang="en-US" sz="3600" dirty="0" smtClean="0">
                <a:solidFill>
                  <a:srgbClr val="FFFF00"/>
                </a:solidFill>
                <a:latin typeface="Gill Sans Ultra Bold" pitchFamily="34" charset="0"/>
              </a:rPr>
              <a:t>LOWER</a:t>
            </a:r>
            <a:r>
              <a:rPr lang="en-US" sz="3600" dirty="0" smtClean="0">
                <a:latin typeface="Gill Sans Ultra Bold" pitchFamily="34" charset="0"/>
              </a:rPr>
              <a:t> the freezing point and </a:t>
            </a:r>
            <a:r>
              <a:rPr lang="en-US" sz="3600" dirty="0" smtClean="0">
                <a:solidFill>
                  <a:srgbClr val="00B050"/>
                </a:solidFill>
                <a:latin typeface="Gill Sans Ultra Bold" pitchFamily="34" charset="0"/>
              </a:rPr>
              <a:t>RAISE</a:t>
            </a:r>
            <a:r>
              <a:rPr lang="en-US" sz="3600" dirty="0" smtClean="0">
                <a:latin typeface="Gill Sans Ultra Bold" pitchFamily="34" charset="0"/>
              </a:rPr>
              <a:t> the boiling point of solvents</a:t>
            </a:r>
          </a:p>
        </p:txBody>
      </p:sp>
      <p:pic>
        <p:nvPicPr>
          <p:cNvPr id="4" name="Picture 3" descr="bpe and fpd gato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3581400"/>
            <a:ext cx="4572000" cy="2926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Gill Sans Ultra Bold" pitchFamily="34" charset="0"/>
              </a:rPr>
              <a:t>Use of FPD and BPE</a:t>
            </a:r>
            <a:endParaRPr lang="en-US" dirty="0">
              <a:solidFill>
                <a:srgbClr val="FF0000"/>
              </a:solidFill>
              <a:latin typeface="Gill Sans Ultra Bold" pitchFamily="34" charset="0"/>
            </a:endParaRPr>
          </a:p>
        </p:txBody>
      </p:sp>
      <p:pic>
        <p:nvPicPr>
          <p:cNvPr id="4" name="Content Placeholder 3" descr="antifreez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447800"/>
            <a:ext cx="3581400" cy="3581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ice cream sal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295400"/>
            <a:ext cx="2509736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salt truck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4343400"/>
            <a:ext cx="3581400" cy="23832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Gill Sans Ultra Bold" pitchFamily="34" charset="0"/>
              </a:rPr>
              <a:t>Solution Concentration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Concentration describes the amount of solute dissolved in a certain amount of solvent.</a:t>
            </a:r>
          </a:p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Many times it is expressed as a percentage or a </a:t>
            </a:r>
            <a:r>
              <a:rPr lang="en-US" dirty="0" err="1" smtClean="0">
                <a:latin typeface="Arial Black" pitchFamily="34" charset="0"/>
              </a:rPr>
              <a:t>molarity</a:t>
            </a:r>
            <a:r>
              <a:rPr lang="en-US" dirty="0" smtClean="0">
                <a:latin typeface="Arial Black" pitchFamily="34" charset="0"/>
              </a:rPr>
              <a:t> (6 M or 1 M)</a:t>
            </a:r>
          </a:p>
          <a:p>
            <a:pPr>
              <a:buNone/>
            </a:pPr>
            <a:endParaRPr lang="en-US" dirty="0" smtClean="0">
              <a:latin typeface="Arial Black" pitchFamily="34" charset="0"/>
            </a:endParaRPr>
          </a:p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Solutions can be described as being:</a:t>
            </a:r>
          </a:p>
          <a:p>
            <a:pPr marL="651510" indent="-514350">
              <a:buNone/>
            </a:pPr>
            <a:r>
              <a:rPr lang="en-US" dirty="0" smtClean="0">
                <a:latin typeface="Arial Black" pitchFamily="34" charset="0"/>
              </a:rPr>
              <a:t>1)  </a:t>
            </a: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Dilute</a:t>
            </a:r>
          </a:p>
          <a:p>
            <a:pPr marL="651510" indent="-514350">
              <a:buNone/>
            </a:pPr>
            <a:r>
              <a:rPr lang="en-US" sz="2000" dirty="0" smtClean="0">
                <a:latin typeface="Arial Black" pitchFamily="34" charset="0"/>
              </a:rPr>
              <a:t>Or</a:t>
            </a:r>
          </a:p>
          <a:p>
            <a:pPr marL="651510" indent="-514350">
              <a:buNone/>
            </a:pPr>
            <a:r>
              <a:rPr lang="en-US" dirty="0" smtClean="0">
                <a:latin typeface="Arial Black" pitchFamily="34" charset="0"/>
              </a:rPr>
              <a:t>2)  </a:t>
            </a: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Concentrated</a:t>
            </a:r>
          </a:p>
          <a:p>
            <a:pPr marL="651510" indent="-514350">
              <a:buNone/>
            </a:pPr>
            <a:r>
              <a:rPr lang="en-US" dirty="0" smtClean="0">
                <a:latin typeface="Arial Black" pitchFamily="34" charset="0"/>
              </a:rPr>
              <a:t>A  30% solution is more concentrated than a 10% solution.  What does that mean??</a:t>
            </a:r>
          </a:p>
          <a:p>
            <a:pPr marL="651510" indent="-514350">
              <a:buNone/>
            </a:pPr>
            <a:r>
              <a:rPr lang="en-US" dirty="0" smtClean="0">
                <a:latin typeface="Arial Black" pitchFamily="34" charset="0"/>
              </a:rPr>
              <a:t>Suppose the solute is sugar …. Explain!</a:t>
            </a:r>
          </a:p>
          <a:p>
            <a:pPr marL="651510" indent="-514350">
              <a:buNone/>
            </a:pPr>
            <a:endParaRPr lang="en-US" dirty="0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Gill Sans Ultra Bold" pitchFamily="34" charset="0"/>
              </a:rPr>
              <a:t>Changing Concentration</a:t>
            </a:r>
            <a:endParaRPr lang="en-US" dirty="0">
              <a:solidFill>
                <a:srgbClr val="FFFF00"/>
              </a:solidFill>
              <a:latin typeface="Gill Sans Ultra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Gill Sans Ultra Bold" pitchFamily="34" charset="0"/>
              </a:rPr>
              <a:t>To make a solution MORE concentrated:</a:t>
            </a:r>
          </a:p>
          <a:p>
            <a:pPr marL="651510" indent="-514350">
              <a:buAutoNum type="arabicParenR"/>
            </a:pPr>
            <a:r>
              <a:rPr lang="en-US" dirty="0" smtClean="0">
                <a:latin typeface="Gill Sans Ultra Bold" pitchFamily="34" charset="0"/>
              </a:rPr>
              <a:t>Add more solute</a:t>
            </a:r>
          </a:p>
          <a:p>
            <a:pPr marL="651510" indent="-514350">
              <a:buAutoNum type="arabicParenR"/>
            </a:pPr>
            <a:r>
              <a:rPr lang="en-US" dirty="0" smtClean="0">
                <a:latin typeface="Gill Sans Ultra Bold" pitchFamily="34" charset="0"/>
              </a:rPr>
              <a:t>Remove some of the solvent</a:t>
            </a:r>
          </a:p>
          <a:p>
            <a:pPr marL="651510" indent="-514350">
              <a:buAutoNum type="arabicParenR"/>
            </a:pPr>
            <a:endParaRPr lang="en-US" dirty="0" smtClean="0">
              <a:latin typeface="Gill Sans Ultra Bold" pitchFamily="34" charset="0"/>
            </a:endParaRPr>
          </a:p>
          <a:p>
            <a:pPr marL="651510" indent="-514350">
              <a:buNone/>
            </a:pPr>
            <a:r>
              <a:rPr lang="en-US" dirty="0" smtClean="0">
                <a:latin typeface="Gill Sans Ultra Bold" pitchFamily="34" charset="0"/>
              </a:rPr>
              <a:t>To make a solution MORE DILUTE:</a:t>
            </a:r>
          </a:p>
          <a:p>
            <a:pPr marL="651510" indent="-514350">
              <a:buNone/>
            </a:pPr>
            <a:r>
              <a:rPr lang="en-US" dirty="0" smtClean="0">
                <a:latin typeface="Gill Sans Ultra Bold" pitchFamily="34" charset="0"/>
              </a:rPr>
              <a:t>Add more solvent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B050"/>
                </a:solidFill>
                <a:latin typeface="Arial Black" pitchFamily="34" charset="0"/>
              </a:rPr>
              <a:t>What is a solution?</a:t>
            </a:r>
            <a:endParaRPr lang="en-US" sz="44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900" b="1" dirty="0" smtClean="0">
                <a:latin typeface="Aharoni" pitchFamily="2" charset="-79"/>
                <a:cs typeface="Aharoni" pitchFamily="2" charset="-79"/>
              </a:rPr>
              <a:t>A homogeneous mixture that contains a solvent and a solute(s).</a:t>
            </a:r>
          </a:p>
          <a:p>
            <a:endParaRPr lang="en-US" dirty="0" smtClean="0"/>
          </a:p>
          <a:p>
            <a:r>
              <a:rPr lang="en-US" b="1" u="sng" dirty="0" smtClean="0">
                <a:latin typeface="Arial Black" pitchFamily="34" charset="0"/>
              </a:rPr>
              <a:t>PARTS OF A SOLUTION</a:t>
            </a:r>
            <a:r>
              <a:rPr lang="en-US" dirty="0" smtClean="0"/>
              <a:t>:</a:t>
            </a:r>
          </a:p>
          <a:p>
            <a:r>
              <a:rPr lang="en-US" b="1" u="sng" dirty="0" smtClean="0">
                <a:solidFill>
                  <a:srgbClr val="FF0000"/>
                </a:solidFill>
                <a:latin typeface="Arial Black" pitchFamily="34" charset="0"/>
              </a:rPr>
              <a:t>1)  SOLVENT</a:t>
            </a:r>
            <a:r>
              <a:rPr lang="en-US" dirty="0" smtClean="0"/>
              <a:t>:  </a:t>
            </a:r>
            <a:r>
              <a:rPr lang="en-US" dirty="0" smtClean="0">
                <a:latin typeface="Arial Black" pitchFamily="34" charset="0"/>
              </a:rPr>
              <a:t>The part of that is present in the largest amt; it dissolves the other substances.</a:t>
            </a:r>
          </a:p>
          <a:p>
            <a:r>
              <a:rPr lang="en-US" b="1" u="sng" dirty="0" smtClean="0">
                <a:solidFill>
                  <a:srgbClr val="002060"/>
                </a:solidFill>
                <a:latin typeface="Arial Black" pitchFamily="34" charset="0"/>
              </a:rPr>
              <a:t>2) SOLUTE</a:t>
            </a:r>
            <a:r>
              <a:rPr lang="en-US" dirty="0" smtClean="0"/>
              <a:t>:  </a:t>
            </a:r>
            <a:r>
              <a:rPr lang="en-US" dirty="0" smtClean="0">
                <a:latin typeface="Arial Black" pitchFamily="34" charset="0"/>
              </a:rPr>
              <a:t>The part that is present in the smaller amt; it is dissolved by the solvent. Can have more than one solute!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oncentrated vs. dilut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381001"/>
            <a:ext cx="8305800" cy="6259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Gill Sans Ultra Bold" pitchFamily="34" charset="0"/>
              </a:rPr>
              <a:t>ACIDS</a:t>
            </a:r>
            <a:endParaRPr lang="en-US" sz="7200" dirty="0">
              <a:solidFill>
                <a:srgbClr val="FF0000"/>
              </a:solidFill>
              <a:latin typeface="Gill Sans Ultra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u="sng" dirty="0" smtClean="0">
                <a:latin typeface="Arial Black" pitchFamily="34" charset="0"/>
              </a:rPr>
              <a:t>Properties of Acids</a:t>
            </a:r>
            <a:r>
              <a:rPr lang="en-US" sz="3200" dirty="0" smtClean="0">
                <a:latin typeface="Arial Black" pitchFamily="34" charset="0"/>
              </a:rPr>
              <a:t>:</a:t>
            </a:r>
          </a:p>
          <a:p>
            <a:r>
              <a:rPr lang="en-US" sz="3200" dirty="0" smtClean="0">
                <a:latin typeface="Arial Black" pitchFamily="34" charset="0"/>
              </a:rPr>
              <a:t>Taste sour (lemons!)</a:t>
            </a:r>
          </a:p>
          <a:p>
            <a:r>
              <a:rPr lang="en-US" sz="3200" dirty="0" smtClean="0">
                <a:latin typeface="Arial Black" pitchFamily="34" charset="0"/>
              </a:rPr>
              <a:t>React with metals &amp; carbonates (corrosive)</a:t>
            </a:r>
          </a:p>
          <a:p>
            <a:r>
              <a:rPr lang="en-US" sz="3200" dirty="0" smtClean="0">
                <a:latin typeface="Arial Black" pitchFamily="34" charset="0"/>
              </a:rPr>
              <a:t>Turns blue litmus paper to red  (indicator)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200" dirty="0" smtClean="0">
                <a:latin typeface="Arial Black" pitchFamily="34" charset="0"/>
              </a:rPr>
              <a:t>Common Acids:  soda, vinegar, citrus juices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latin typeface="Harlow Solid Italic" pitchFamily="82" charset="0"/>
              </a:rPr>
              <a:t>Properties of Acids</a:t>
            </a:r>
            <a:endParaRPr lang="en-US" sz="6000" dirty="0">
              <a:solidFill>
                <a:srgbClr val="FFFF00"/>
              </a:solidFill>
              <a:latin typeface="Harlow Solid Italic" pitchFamily="82" charset="0"/>
            </a:endParaRPr>
          </a:p>
        </p:txBody>
      </p:sp>
      <p:pic>
        <p:nvPicPr>
          <p:cNvPr id="4" name="Content Placeholder 3" descr="lemon sou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2362200"/>
            <a:ext cx="2514600" cy="3771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metal etch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524000"/>
            <a:ext cx="2900363" cy="25152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 descr="acid litmus pap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4512982"/>
            <a:ext cx="3886200" cy="2095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5">
                    <a:lumMod val="50000"/>
                  </a:schemeClr>
                </a:solidFill>
                <a:latin typeface="Gill Sans Ultra Bold" pitchFamily="34" charset="0"/>
              </a:rPr>
              <a:t>BASES</a:t>
            </a:r>
            <a:endParaRPr lang="en-US" sz="7200" dirty="0">
              <a:solidFill>
                <a:schemeClr val="accent5">
                  <a:lumMod val="50000"/>
                </a:schemeClr>
              </a:solidFill>
              <a:latin typeface="Gill Sans Ultra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u="sng" dirty="0" smtClean="0">
                <a:latin typeface="Arial Black" pitchFamily="34" charset="0"/>
              </a:rPr>
              <a:t>Properties of Bases</a:t>
            </a:r>
            <a:r>
              <a:rPr lang="en-US" sz="3600" dirty="0" smtClean="0">
                <a:latin typeface="Arial Black" pitchFamily="34" charset="0"/>
              </a:rPr>
              <a:t>:</a:t>
            </a:r>
          </a:p>
          <a:p>
            <a:r>
              <a:rPr lang="en-US" sz="3600" dirty="0" smtClean="0">
                <a:latin typeface="Arial Black" pitchFamily="34" charset="0"/>
              </a:rPr>
              <a:t>Bitter taste</a:t>
            </a:r>
          </a:p>
          <a:p>
            <a:r>
              <a:rPr lang="en-US" sz="3600" dirty="0" smtClean="0">
                <a:latin typeface="Arial Black" pitchFamily="34" charset="0"/>
              </a:rPr>
              <a:t>Feel slippery</a:t>
            </a:r>
          </a:p>
          <a:p>
            <a:r>
              <a:rPr lang="en-US" sz="3600" dirty="0" smtClean="0">
                <a:latin typeface="Arial Black" pitchFamily="34" charset="0"/>
              </a:rPr>
              <a:t>Turn red litmus paper to blue</a:t>
            </a:r>
          </a:p>
          <a:p>
            <a:pPr>
              <a:buNone/>
            </a:pPr>
            <a:endParaRPr lang="en-US" sz="3600" dirty="0" smtClean="0">
              <a:latin typeface="Arial Black" pitchFamily="34" charset="0"/>
            </a:endParaRPr>
          </a:p>
          <a:p>
            <a:pPr>
              <a:buNone/>
            </a:pPr>
            <a:r>
              <a:rPr lang="en-US" sz="3600" dirty="0" smtClean="0">
                <a:latin typeface="Arial Black" pitchFamily="34" charset="0"/>
              </a:rPr>
              <a:t>Common bases:  soap, shampoo, bleach, detergent</a:t>
            </a:r>
            <a:endParaRPr lang="en-US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accent5">
                    <a:lumMod val="50000"/>
                  </a:schemeClr>
                </a:solidFill>
                <a:latin typeface="Harlow Solid Italic" pitchFamily="82" charset="0"/>
              </a:rPr>
              <a:t>Properties of Bases</a:t>
            </a:r>
            <a:endParaRPr lang="en-US" sz="6000" dirty="0">
              <a:solidFill>
                <a:schemeClr val="accent5">
                  <a:lumMod val="50000"/>
                </a:schemeClr>
              </a:solidFill>
              <a:latin typeface="Harlow Solid Italic" pitchFamily="82" charset="0"/>
            </a:endParaRPr>
          </a:p>
        </p:txBody>
      </p:sp>
      <p:pic>
        <p:nvPicPr>
          <p:cNvPr id="4" name="Content Placeholder 3" descr="bleac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3654911"/>
            <a:ext cx="1828800" cy="2753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red litmus to blu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1219199"/>
            <a:ext cx="2286000" cy="32173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 descr="slippery soa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0" y="4648200"/>
            <a:ext cx="3048000" cy="2020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 descr="soap in mouth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1371600"/>
            <a:ext cx="3249168" cy="1981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7" descr="bitter tast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7000" y="3581400"/>
            <a:ext cx="3051928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Recognizing Acids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>
                <a:latin typeface="Arial Black" pitchFamily="34" charset="0"/>
              </a:rPr>
              <a:t>All acids begin with hydrogen!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FF0000"/>
                </a:solidFill>
                <a:latin typeface="Arial Black" pitchFamily="34" charset="0"/>
              </a:rPr>
              <a:t>H</a:t>
            </a:r>
            <a:r>
              <a:rPr lang="en-US" sz="4000" b="1" dirty="0" smtClean="0">
                <a:latin typeface="Arial Black" pitchFamily="34" charset="0"/>
              </a:rPr>
              <a:t>NO</a:t>
            </a:r>
            <a:r>
              <a:rPr lang="en-US" sz="4000" b="1" baseline="-25000" dirty="0" smtClean="0">
                <a:latin typeface="Arial Black" pitchFamily="34" charset="0"/>
              </a:rPr>
              <a:t>3</a:t>
            </a:r>
            <a:r>
              <a:rPr lang="en-US" sz="4000" b="1" dirty="0" smtClean="0">
                <a:latin typeface="Arial Black" pitchFamily="34" charset="0"/>
              </a:rPr>
              <a:t> – nitric acid</a:t>
            </a:r>
          </a:p>
          <a:p>
            <a:pPr>
              <a:buNone/>
            </a:pPr>
            <a:r>
              <a:rPr lang="en-US" sz="4000" b="1" dirty="0" err="1" smtClean="0">
                <a:solidFill>
                  <a:srgbClr val="FF0000"/>
                </a:solidFill>
                <a:latin typeface="Arial Black" pitchFamily="34" charset="0"/>
              </a:rPr>
              <a:t>H</a:t>
            </a:r>
            <a:r>
              <a:rPr lang="en-US" sz="4000" b="1" dirty="0" err="1" smtClean="0">
                <a:latin typeface="Arial Black" pitchFamily="34" charset="0"/>
              </a:rPr>
              <a:t>Cl</a:t>
            </a:r>
            <a:r>
              <a:rPr lang="en-US" sz="4000" b="1" dirty="0" smtClean="0">
                <a:latin typeface="Arial Black" pitchFamily="34" charset="0"/>
              </a:rPr>
              <a:t> – hydrochloric acid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FF0000"/>
                </a:solidFill>
                <a:latin typeface="Arial Black" pitchFamily="34" charset="0"/>
              </a:rPr>
              <a:t>H</a:t>
            </a:r>
            <a:r>
              <a:rPr lang="en-US" sz="4000" b="1" baseline="-25000" dirty="0" smtClean="0">
                <a:latin typeface="Arial Black" pitchFamily="34" charset="0"/>
              </a:rPr>
              <a:t>2</a:t>
            </a:r>
            <a:r>
              <a:rPr lang="en-US" sz="4000" b="1" dirty="0" smtClean="0">
                <a:latin typeface="Arial Black" pitchFamily="34" charset="0"/>
              </a:rPr>
              <a:t>SO</a:t>
            </a:r>
            <a:r>
              <a:rPr lang="en-US" sz="4000" b="1" baseline="-25000" dirty="0" smtClean="0">
                <a:latin typeface="Arial Black" pitchFamily="34" charset="0"/>
              </a:rPr>
              <a:t>4</a:t>
            </a:r>
            <a:r>
              <a:rPr lang="en-US" sz="4000" b="1" dirty="0" smtClean="0">
                <a:latin typeface="Arial Black" pitchFamily="34" charset="0"/>
              </a:rPr>
              <a:t> – sulfuric acid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FF0000"/>
                </a:solidFill>
                <a:latin typeface="Arial Black" pitchFamily="34" charset="0"/>
              </a:rPr>
              <a:t>H</a:t>
            </a:r>
            <a:r>
              <a:rPr lang="en-US" sz="4000" b="1" dirty="0" smtClean="0">
                <a:latin typeface="Arial Black" pitchFamily="34" charset="0"/>
              </a:rPr>
              <a:t>C</a:t>
            </a:r>
            <a:r>
              <a:rPr lang="en-US" sz="4000" b="1" baseline="-25000" dirty="0" smtClean="0">
                <a:latin typeface="Arial Black" pitchFamily="34" charset="0"/>
              </a:rPr>
              <a:t>2</a:t>
            </a:r>
            <a:r>
              <a:rPr lang="en-US" sz="4000" b="1" dirty="0" smtClean="0">
                <a:latin typeface="Arial Black" pitchFamily="34" charset="0"/>
              </a:rPr>
              <a:t>H</a:t>
            </a:r>
            <a:r>
              <a:rPr lang="en-US" sz="4000" b="1" baseline="-25000" dirty="0" smtClean="0">
                <a:latin typeface="Arial Black" pitchFamily="34" charset="0"/>
              </a:rPr>
              <a:t>3</a:t>
            </a:r>
            <a:r>
              <a:rPr lang="en-US" sz="4000" b="1" dirty="0" smtClean="0">
                <a:latin typeface="Arial Black" pitchFamily="34" charset="0"/>
              </a:rPr>
              <a:t>O</a:t>
            </a:r>
            <a:r>
              <a:rPr lang="en-US" sz="4000" b="1" baseline="-25000" dirty="0" smtClean="0">
                <a:latin typeface="Arial Black" pitchFamily="34" charset="0"/>
              </a:rPr>
              <a:t>2 </a:t>
            </a:r>
            <a:r>
              <a:rPr lang="en-US" sz="4000" b="1" dirty="0" smtClean="0">
                <a:latin typeface="Arial Black" pitchFamily="34" charset="0"/>
              </a:rPr>
              <a:t>– acetic acid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FF0000"/>
                </a:solidFill>
                <a:latin typeface="Arial Black" pitchFamily="34" charset="0"/>
              </a:rPr>
              <a:t>H</a:t>
            </a:r>
            <a:r>
              <a:rPr lang="en-US" sz="4000" b="1" dirty="0" smtClean="0">
                <a:latin typeface="Arial Black" pitchFamily="34" charset="0"/>
              </a:rPr>
              <a:t>F – hydrofluoric acid</a:t>
            </a:r>
            <a:endParaRPr lang="en-US" sz="40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Recognizing 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dirty="0" smtClean="0">
                <a:latin typeface="Arial Black" pitchFamily="34" charset="0"/>
              </a:rPr>
              <a:t>Most bases end with hydroxide!</a:t>
            </a:r>
          </a:p>
          <a:p>
            <a:pPr>
              <a:buNone/>
            </a:pPr>
            <a:r>
              <a:rPr lang="en-US" sz="3600" dirty="0" err="1" smtClean="0">
                <a:latin typeface="Arial Black" pitchFamily="34" charset="0"/>
              </a:rPr>
              <a:t>Na</a:t>
            </a:r>
            <a:r>
              <a:rPr lang="en-US" sz="3600" dirty="0" err="1" smtClean="0">
                <a:solidFill>
                  <a:srgbClr val="FFFF00"/>
                </a:solidFill>
                <a:latin typeface="Arial Black" pitchFamily="34" charset="0"/>
              </a:rPr>
              <a:t>OH</a:t>
            </a:r>
            <a:endParaRPr lang="en-US" sz="36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en-US" sz="3600" dirty="0" smtClean="0">
                <a:latin typeface="Arial Black" pitchFamily="34" charset="0"/>
              </a:rPr>
              <a:t>K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  <a:t>OH</a:t>
            </a:r>
          </a:p>
          <a:p>
            <a:pPr>
              <a:buNone/>
            </a:pPr>
            <a:r>
              <a:rPr lang="en-US" sz="3600" dirty="0" err="1" smtClean="0">
                <a:latin typeface="Arial Black" pitchFamily="34" charset="0"/>
              </a:rPr>
              <a:t>Ba</a:t>
            </a:r>
            <a:r>
              <a:rPr lang="en-US" sz="3600" dirty="0" smtClean="0">
                <a:latin typeface="Arial Black" pitchFamily="34" charset="0"/>
              </a:rPr>
              <a:t>(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  <a:t>OH</a:t>
            </a:r>
            <a:r>
              <a:rPr lang="en-US" sz="3600" dirty="0" smtClean="0">
                <a:latin typeface="Arial Black" pitchFamily="34" charset="0"/>
              </a:rPr>
              <a:t>)</a:t>
            </a:r>
            <a:r>
              <a:rPr lang="en-US" sz="3600" baseline="-25000" dirty="0" smtClean="0">
                <a:latin typeface="Arial Black" pitchFamily="34" charset="0"/>
              </a:rPr>
              <a:t>2</a:t>
            </a:r>
          </a:p>
          <a:p>
            <a:pPr>
              <a:buNone/>
            </a:pPr>
            <a:r>
              <a:rPr lang="en-US" sz="3600" dirty="0" smtClean="0">
                <a:latin typeface="Arial Black" pitchFamily="34" charset="0"/>
              </a:rPr>
              <a:t>Al(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  <a:t>OH</a:t>
            </a:r>
            <a:r>
              <a:rPr lang="en-US" sz="3600" dirty="0" smtClean="0">
                <a:latin typeface="Arial Black" pitchFamily="34" charset="0"/>
              </a:rPr>
              <a:t>)</a:t>
            </a:r>
            <a:r>
              <a:rPr lang="en-US" sz="3600" baseline="-25000" dirty="0" smtClean="0">
                <a:latin typeface="Arial Black" pitchFamily="34" charset="0"/>
              </a:rPr>
              <a:t>3</a:t>
            </a:r>
          </a:p>
          <a:p>
            <a:pPr>
              <a:buNone/>
            </a:pPr>
            <a:r>
              <a:rPr lang="en-US" sz="3600" dirty="0" smtClean="0">
                <a:latin typeface="Arial Black" pitchFamily="34" charset="0"/>
              </a:rPr>
              <a:t>Mg(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  <a:t>OH</a:t>
            </a:r>
            <a:r>
              <a:rPr lang="en-US" sz="3600" dirty="0" smtClean="0">
                <a:latin typeface="Arial Black" pitchFamily="34" charset="0"/>
              </a:rPr>
              <a:t>)</a:t>
            </a:r>
            <a:r>
              <a:rPr lang="en-US" sz="3600" baseline="-25000" dirty="0" smtClean="0">
                <a:latin typeface="Arial Black" pitchFamily="34" charset="0"/>
              </a:rPr>
              <a:t>2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Gill Sans Ultra Bold" pitchFamily="34" charset="0"/>
              </a:rPr>
              <a:t>Acids &amp; Bases in Solution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  <a:latin typeface="Gill Sans Ultra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Acids release H+ ions into the water when they dissolve.</a:t>
            </a:r>
          </a:p>
          <a:p>
            <a:pPr algn="ctr">
              <a:buNone/>
            </a:pPr>
            <a:r>
              <a:rPr lang="en-US" dirty="0" smtClean="0"/>
              <a:t>		</a:t>
            </a:r>
            <a:r>
              <a:rPr lang="en-US" sz="3600" dirty="0" err="1" smtClean="0">
                <a:solidFill>
                  <a:srgbClr val="FF0000"/>
                </a:solidFill>
                <a:latin typeface="Arial Black" pitchFamily="34" charset="0"/>
              </a:rPr>
              <a:t>HCl</a:t>
            </a:r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  <a:sym typeface="Wingdings" pitchFamily="2" charset="2"/>
              </a:rPr>
              <a:t>   H+    +     </a:t>
            </a:r>
            <a:r>
              <a:rPr lang="en-US" sz="3600" dirty="0" err="1" smtClean="0">
                <a:solidFill>
                  <a:srgbClr val="FF0000"/>
                </a:solidFill>
                <a:latin typeface="Arial Black" pitchFamily="34" charset="0"/>
                <a:sym typeface="Wingdings" pitchFamily="2" charset="2"/>
              </a:rPr>
              <a:t>Cl</a:t>
            </a:r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  <a:sym typeface="Wingdings" pitchFamily="2" charset="2"/>
              </a:rPr>
              <a:t>-</a:t>
            </a:r>
            <a:endParaRPr lang="en-US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Bases release OH-  ions into the water when they dissolve.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	</a:t>
            </a:r>
            <a:r>
              <a:rPr lang="en-US" sz="3600" dirty="0" err="1" smtClean="0">
                <a:solidFill>
                  <a:srgbClr val="FFFF00"/>
                </a:solidFill>
                <a:latin typeface="Arial Black" pitchFamily="34" charset="0"/>
              </a:rPr>
              <a:t>NaOH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  <a:t>  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  <a:sym typeface="Wingdings" pitchFamily="2" charset="2"/>
              </a:rPr>
              <a:t>    Na+     +    OH-</a:t>
            </a:r>
            <a:endParaRPr lang="en-US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STRENGTH OF ACIDS &amp; BASES</a:t>
            </a:r>
            <a:endParaRPr lang="en-US" dirty="0">
              <a:solidFill>
                <a:srgbClr val="FFC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200" dirty="0" smtClean="0">
                <a:latin typeface="Gill Sans Ultra Bold" pitchFamily="34" charset="0"/>
              </a:rPr>
              <a:t>The strength of acids &amp; bases is measured using the </a:t>
            </a:r>
            <a:r>
              <a:rPr lang="en-US" sz="3200" u="sng" dirty="0" smtClean="0">
                <a:solidFill>
                  <a:srgbClr val="FFFF00"/>
                </a:solidFill>
                <a:latin typeface="Gill Sans Ultra Bold" pitchFamily="34" charset="0"/>
              </a:rPr>
              <a:t>pH scale.</a:t>
            </a:r>
          </a:p>
          <a:p>
            <a:pPr>
              <a:buNone/>
            </a:pPr>
            <a:r>
              <a:rPr lang="en-US" sz="3200" dirty="0" smtClean="0">
                <a:latin typeface="Arial Black" pitchFamily="34" charset="0"/>
              </a:rPr>
              <a:t>It describes the concentration of hydrogen ions in a solution </a:t>
            </a:r>
          </a:p>
          <a:p>
            <a:pPr>
              <a:buNone/>
            </a:pPr>
            <a:r>
              <a:rPr lang="en-US" sz="3200" dirty="0" smtClean="0">
                <a:latin typeface="Arial Black" pitchFamily="34" charset="0"/>
              </a:rPr>
              <a:t>This is why it is called pH!</a:t>
            </a:r>
          </a:p>
          <a:p>
            <a:pPr>
              <a:buNone/>
            </a:pPr>
            <a:r>
              <a:rPr lang="en-US" sz="3200" dirty="0" smtClean="0">
                <a:latin typeface="Arial Black" pitchFamily="34" charset="0"/>
              </a:rPr>
              <a:t>The more H+ ions in the water, the more acidic it is.  The less H+ in the water the less </a:t>
            </a:r>
            <a:r>
              <a:rPr lang="en-US" sz="3200" smtClean="0">
                <a:latin typeface="Arial Black" pitchFamily="34" charset="0"/>
              </a:rPr>
              <a:t>acidic it is.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0916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The strength of an acid or base can be measured using the pH scale.</a:t>
            </a:r>
          </a:p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It ranges from 0 – 14</a:t>
            </a:r>
          </a:p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NEUTRAL = pH 7 = neither an acid nor a base</a:t>
            </a:r>
          </a:p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Below 7 = ACID 		Above 7 = BASE</a:t>
            </a:r>
          </a:p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The lower the pH the stronger the acid. The higher the pH the stronger the base.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19400" y="381000"/>
            <a:ext cx="3581400" cy="923330"/>
          </a:xfrm>
          <a:prstGeom prst="rect">
            <a:avLst/>
          </a:prstGeom>
          <a:solidFill>
            <a:srgbClr val="FF00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pH scale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olvent vs. solut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838200"/>
            <a:ext cx="5714999" cy="5714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ph scale 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57200"/>
            <a:ext cx="8991600" cy="601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Snap ITC" pitchFamily="82" charset="0"/>
              </a:rPr>
              <a:t>Testing for pH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Snap ITC" pitchFamily="82" charset="0"/>
            </a:endParaRPr>
          </a:p>
        </p:txBody>
      </p:sp>
      <p:pic>
        <p:nvPicPr>
          <p:cNvPr id="4" name="Content Placeholder 3" descr="ph pap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676400"/>
            <a:ext cx="3333750" cy="33337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 descr="red cabb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304800"/>
            <a:ext cx="4170968" cy="3124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5" descr="cabbage juice color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3514241"/>
            <a:ext cx="4800600" cy="33166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Segoe Script" pitchFamily="34" charset="0"/>
              </a:rPr>
              <a:t>Acid</a:t>
            </a:r>
            <a:r>
              <a:rPr lang="en-US" sz="4400" dirty="0" smtClean="0">
                <a:latin typeface="Segoe Script" pitchFamily="34" charset="0"/>
              </a:rPr>
              <a:t> – </a:t>
            </a:r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  <a:latin typeface="Segoe Script" pitchFamily="34" charset="0"/>
              </a:rPr>
              <a:t>Base</a:t>
            </a:r>
            <a:r>
              <a:rPr lang="en-US" sz="4400" dirty="0" smtClean="0">
                <a:latin typeface="Segoe Script" pitchFamily="34" charset="0"/>
              </a:rPr>
              <a:t> </a:t>
            </a:r>
            <a:r>
              <a:rPr lang="en-US" sz="44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Segoe Script" pitchFamily="34" charset="0"/>
              </a:rPr>
              <a:t>Reaction</a:t>
            </a:r>
            <a:endParaRPr lang="en-US" sz="4400" dirty="0">
              <a:solidFill>
                <a:schemeClr val="bg1">
                  <a:lumMod val="85000"/>
                  <a:lumOff val="15000"/>
                </a:schemeClr>
              </a:solidFill>
              <a:latin typeface="Segoe Scrip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An reaction between and acid &amp; base is called 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Arial Black" pitchFamily="34" charset="0"/>
              </a:rPr>
              <a:t>The products of a neutralization reaction are always water and a salt.</a:t>
            </a:r>
          </a:p>
          <a:p>
            <a:pPr>
              <a:buNone/>
            </a:pPr>
            <a:endParaRPr lang="en-US" dirty="0" smtClean="0">
              <a:solidFill>
                <a:schemeClr val="bg1">
                  <a:lumMod val="85000"/>
                  <a:lumOff val="15000"/>
                </a:schemeClr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en-US" dirty="0" err="1" smtClean="0">
                <a:solidFill>
                  <a:srgbClr val="FFFF00"/>
                </a:solidFill>
                <a:latin typeface="Arial Black" pitchFamily="34" charset="0"/>
              </a:rPr>
              <a:t>H</a:t>
            </a:r>
            <a:r>
              <a:rPr lang="en-US" dirty="0" err="1" smtClean="0">
                <a:solidFill>
                  <a:schemeClr val="bg1">
                    <a:lumMod val="85000"/>
                    <a:lumOff val="15000"/>
                  </a:schemeClr>
                </a:solidFill>
                <a:latin typeface="Arial Black" pitchFamily="34" charset="0"/>
              </a:rPr>
              <a:t>Cl</a:t>
            </a: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Arial Black" pitchFamily="34" charset="0"/>
              </a:rPr>
              <a:t>    +     </a:t>
            </a:r>
            <a:r>
              <a:rPr lang="en-US" dirty="0" err="1" smtClean="0">
                <a:solidFill>
                  <a:schemeClr val="bg1">
                    <a:lumMod val="85000"/>
                    <a:lumOff val="15000"/>
                  </a:schemeClr>
                </a:solidFill>
                <a:latin typeface="Arial Black" pitchFamily="34" charset="0"/>
              </a:rPr>
              <a:t>Na</a:t>
            </a:r>
            <a:r>
              <a:rPr lang="en-US" dirty="0" err="1" smtClean="0">
                <a:solidFill>
                  <a:srgbClr val="FFFF00"/>
                </a:solidFill>
                <a:latin typeface="Arial Black" pitchFamily="34" charset="0"/>
              </a:rPr>
              <a:t>OH</a:t>
            </a: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Arial Black" pitchFamily="34" charset="0"/>
              </a:rPr>
              <a:t>   </a:t>
            </a: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Arial Black" pitchFamily="34" charset="0"/>
                <a:sym typeface="Wingdings" pitchFamily="2" charset="2"/>
              </a:rPr>
              <a:t>     </a:t>
            </a:r>
            <a:r>
              <a:rPr lang="en-US" dirty="0" err="1" smtClean="0">
                <a:solidFill>
                  <a:schemeClr val="bg1">
                    <a:lumMod val="85000"/>
                    <a:lumOff val="15000"/>
                  </a:schemeClr>
                </a:solidFill>
                <a:latin typeface="Arial Black" pitchFamily="34" charset="0"/>
                <a:sym typeface="Wingdings" pitchFamily="2" charset="2"/>
              </a:rPr>
              <a:t>NaCl</a:t>
            </a: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Arial Black" pitchFamily="34" charset="0"/>
                <a:sym typeface="Wingdings" pitchFamily="2" charset="2"/>
              </a:rPr>
              <a:t>    +    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  <a:sym typeface="Wingdings" pitchFamily="2" charset="2"/>
              </a:rPr>
              <a:t>H</a:t>
            </a:r>
            <a:r>
              <a:rPr lang="en-US" baseline="-25000" dirty="0" smtClean="0">
                <a:solidFill>
                  <a:srgbClr val="FFFF00"/>
                </a:solidFill>
                <a:latin typeface="Arial Black" pitchFamily="34" charset="0"/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  <a:sym typeface="Wingdings" pitchFamily="2" charset="2"/>
              </a:rPr>
              <a:t>O</a:t>
            </a:r>
          </a:p>
          <a:p>
            <a:pPr>
              <a:buNone/>
            </a:pPr>
            <a:endParaRPr lang="en-US" dirty="0" smtClean="0">
              <a:solidFill>
                <a:srgbClr val="FFFF00"/>
              </a:solidFill>
              <a:latin typeface="Arial Black" pitchFamily="34" charset="0"/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  <a:latin typeface="Arial Black" pitchFamily="34" charset="0"/>
                <a:sym typeface="Wingdings" pitchFamily="2" charset="2"/>
              </a:rPr>
              <a:t>Since all acids begin with H and all bases end with OH they always form water!</a:t>
            </a:r>
            <a:endParaRPr lang="en-US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6800" y="1981200"/>
            <a:ext cx="6801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FFFF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NEUTRALIZATION</a:t>
            </a:r>
            <a:endParaRPr lang="en-US" sz="5400" b="1" cap="none" spc="0" dirty="0">
              <a:ln w="1905"/>
              <a:solidFill>
                <a:srgbClr val="FFFF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Other neutralization </a:t>
            </a:r>
            <a:r>
              <a:rPr lang="en-US" sz="4800" dirty="0" err="1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rxns</a:t>
            </a:r>
            <a:endParaRPr lang="en-US" sz="4800" dirty="0">
              <a:solidFill>
                <a:srgbClr val="00B05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0916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H</a:t>
            </a:r>
            <a:r>
              <a:rPr lang="en-US" baseline="-25000" dirty="0" smtClean="0">
                <a:latin typeface="Arial Black" pitchFamily="34" charset="0"/>
              </a:rPr>
              <a:t>2</a:t>
            </a:r>
            <a:r>
              <a:rPr lang="en-US" dirty="0" smtClean="0">
                <a:latin typeface="Arial Black" pitchFamily="34" charset="0"/>
              </a:rPr>
              <a:t>CO</a:t>
            </a:r>
            <a:r>
              <a:rPr lang="en-US" baseline="-25000" dirty="0" smtClean="0">
                <a:latin typeface="Arial Black" pitchFamily="34" charset="0"/>
              </a:rPr>
              <a:t>3</a:t>
            </a:r>
            <a:r>
              <a:rPr lang="en-US" dirty="0" smtClean="0">
                <a:latin typeface="Arial Black" pitchFamily="34" charset="0"/>
              </a:rPr>
              <a:t>   +    K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OH</a:t>
            </a:r>
            <a:r>
              <a:rPr lang="en-US" dirty="0" smtClean="0">
                <a:latin typeface="Arial Black" pitchFamily="34" charset="0"/>
              </a:rPr>
              <a:t>     </a:t>
            </a:r>
            <a:r>
              <a:rPr lang="en-US" dirty="0" smtClean="0">
                <a:latin typeface="Arial Black" pitchFamily="34" charset="0"/>
                <a:sym typeface="Wingdings" pitchFamily="2" charset="2"/>
              </a:rPr>
              <a:t>   K</a:t>
            </a:r>
            <a:r>
              <a:rPr lang="en-US" baseline="-25000" dirty="0" smtClean="0">
                <a:latin typeface="Arial Black" pitchFamily="34" charset="0"/>
                <a:sym typeface="Wingdings" pitchFamily="2" charset="2"/>
              </a:rPr>
              <a:t>2</a:t>
            </a:r>
            <a:r>
              <a:rPr lang="en-US" dirty="0" smtClean="0">
                <a:latin typeface="Arial Black" pitchFamily="34" charset="0"/>
                <a:sym typeface="Wingdings" pitchFamily="2" charset="2"/>
              </a:rPr>
              <a:t>CO</a:t>
            </a:r>
            <a:r>
              <a:rPr lang="en-US" baseline="-25000" dirty="0" smtClean="0">
                <a:latin typeface="Arial Black" pitchFamily="34" charset="0"/>
                <a:sym typeface="Wingdings" pitchFamily="2" charset="2"/>
              </a:rPr>
              <a:t>3 </a:t>
            </a:r>
            <a:r>
              <a:rPr lang="en-US" dirty="0" smtClean="0">
                <a:latin typeface="Arial Black" pitchFamily="34" charset="0"/>
                <a:sym typeface="Wingdings" pitchFamily="2" charset="2"/>
              </a:rPr>
              <a:t>   +    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  <a:sym typeface="Wingdings" pitchFamily="2" charset="2"/>
              </a:rPr>
              <a:t>H</a:t>
            </a:r>
            <a:r>
              <a:rPr lang="en-US" baseline="-25000" dirty="0" smtClean="0">
                <a:solidFill>
                  <a:srgbClr val="FFFF00"/>
                </a:solidFill>
                <a:latin typeface="Arial Black" pitchFamily="34" charset="0"/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  <a:sym typeface="Wingdings" pitchFamily="2" charset="2"/>
              </a:rPr>
              <a:t>O</a:t>
            </a:r>
          </a:p>
          <a:p>
            <a:pPr>
              <a:buNone/>
            </a:pPr>
            <a:endParaRPr lang="en-US" dirty="0" smtClean="0">
              <a:latin typeface="Arial Black" pitchFamily="34" charset="0"/>
              <a:sym typeface="Wingdings" pitchFamily="2" charset="2"/>
            </a:endParaRPr>
          </a:p>
          <a:p>
            <a:pPr>
              <a:buNone/>
            </a:pPr>
            <a:endParaRPr lang="en-US" dirty="0" smtClean="0">
              <a:latin typeface="Arial Black" pitchFamily="34" charset="0"/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  <a:latin typeface="Arial Black" pitchFamily="34" charset="0"/>
                <a:sym typeface="Wingdings" pitchFamily="2" charset="2"/>
              </a:rPr>
              <a:t>H</a:t>
            </a:r>
            <a:r>
              <a:rPr lang="en-US" baseline="-25000" dirty="0" smtClean="0">
                <a:latin typeface="Arial Black" pitchFamily="34" charset="0"/>
                <a:sym typeface="Wingdings" pitchFamily="2" charset="2"/>
              </a:rPr>
              <a:t>3</a:t>
            </a:r>
            <a:r>
              <a:rPr lang="en-US" dirty="0" smtClean="0">
                <a:latin typeface="Arial Black" pitchFamily="34" charset="0"/>
                <a:sym typeface="Wingdings" pitchFamily="2" charset="2"/>
              </a:rPr>
              <a:t>PO</a:t>
            </a:r>
            <a:r>
              <a:rPr lang="en-US" baseline="-25000" dirty="0" smtClean="0">
                <a:latin typeface="Arial Black" pitchFamily="34" charset="0"/>
                <a:sym typeface="Wingdings" pitchFamily="2" charset="2"/>
              </a:rPr>
              <a:t>4 </a:t>
            </a:r>
            <a:r>
              <a:rPr lang="en-US" dirty="0" smtClean="0">
                <a:latin typeface="Arial Black" pitchFamily="34" charset="0"/>
                <a:sym typeface="Wingdings" pitchFamily="2" charset="2"/>
              </a:rPr>
              <a:t>   +  Ca(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  <a:sym typeface="Wingdings" pitchFamily="2" charset="2"/>
              </a:rPr>
              <a:t>OH</a:t>
            </a:r>
            <a:r>
              <a:rPr lang="en-US" dirty="0" smtClean="0">
                <a:latin typeface="Arial Black" pitchFamily="34" charset="0"/>
                <a:sym typeface="Wingdings" pitchFamily="2" charset="2"/>
              </a:rPr>
              <a:t>)</a:t>
            </a:r>
            <a:r>
              <a:rPr lang="en-US" baseline="-25000" dirty="0" smtClean="0">
                <a:latin typeface="Arial Black" pitchFamily="34" charset="0"/>
                <a:sym typeface="Wingdings" pitchFamily="2" charset="2"/>
              </a:rPr>
              <a:t>2</a:t>
            </a:r>
            <a:r>
              <a:rPr lang="en-US" dirty="0" smtClean="0">
                <a:latin typeface="Arial Black" pitchFamily="34" charset="0"/>
                <a:sym typeface="Wingdings" pitchFamily="2" charset="2"/>
              </a:rPr>
              <a:t>       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  <a:sym typeface="Wingdings" pitchFamily="2" charset="2"/>
              </a:rPr>
              <a:t>H</a:t>
            </a:r>
            <a:r>
              <a:rPr lang="en-US" baseline="-25000" dirty="0" smtClean="0">
                <a:solidFill>
                  <a:srgbClr val="FFFF00"/>
                </a:solidFill>
                <a:latin typeface="Arial Black" pitchFamily="34" charset="0"/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  <a:sym typeface="Wingdings" pitchFamily="2" charset="2"/>
              </a:rPr>
              <a:t>O </a:t>
            </a:r>
            <a:r>
              <a:rPr lang="en-US" dirty="0" smtClean="0">
                <a:latin typeface="Arial Black" pitchFamily="34" charset="0"/>
                <a:sym typeface="Wingdings" pitchFamily="2" charset="2"/>
              </a:rPr>
              <a:t>   +    Ca</a:t>
            </a:r>
            <a:r>
              <a:rPr lang="en-US" baseline="-25000" dirty="0" smtClean="0">
                <a:latin typeface="Arial Black" pitchFamily="34" charset="0"/>
                <a:sym typeface="Wingdings" pitchFamily="2" charset="2"/>
              </a:rPr>
              <a:t>3</a:t>
            </a:r>
            <a:r>
              <a:rPr lang="en-US" dirty="0" smtClean="0">
                <a:latin typeface="Arial Black" pitchFamily="34" charset="0"/>
                <a:sym typeface="Wingdings" pitchFamily="2" charset="2"/>
              </a:rPr>
              <a:t>(PO</a:t>
            </a:r>
            <a:r>
              <a:rPr lang="en-US" baseline="-25000" dirty="0" smtClean="0">
                <a:latin typeface="Arial Black" pitchFamily="34" charset="0"/>
                <a:sym typeface="Wingdings" pitchFamily="2" charset="2"/>
              </a:rPr>
              <a:t>4</a:t>
            </a:r>
            <a:r>
              <a:rPr lang="en-US" dirty="0" smtClean="0">
                <a:latin typeface="Arial Black" pitchFamily="34" charset="0"/>
                <a:sym typeface="Wingdings" pitchFamily="2" charset="2"/>
              </a:rPr>
              <a:t>)</a:t>
            </a:r>
            <a:r>
              <a:rPr lang="en-US" baseline="-25000" dirty="0" smtClean="0">
                <a:latin typeface="Arial Black" pitchFamily="34" charset="0"/>
                <a:sym typeface="Wingdings" pitchFamily="2" charset="2"/>
              </a:rPr>
              <a:t>2</a:t>
            </a:r>
          </a:p>
          <a:p>
            <a:pPr>
              <a:buNone/>
            </a:pPr>
            <a:endParaRPr lang="en-US" baseline="-25000" dirty="0" smtClean="0">
              <a:latin typeface="Arial Black" pitchFamily="34" charset="0"/>
              <a:sym typeface="Wingdings" pitchFamily="2" charset="2"/>
            </a:endParaRPr>
          </a:p>
          <a:p>
            <a:pPr>
              <a:buNone/>
            </a:pPr>
            <a:endParaRPr lang="en-US" baseline="-25000" dirty="0" smtClean="0">
              <a:latin typeface="Arial Black" pitchFamily="34" charset="0"/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latin typeface="Arial Black" pitchFamily="34" charset="0"/>
                <a:sym typeface="Wingdings" pitchFamily="2" charset="2"/>
              </a:rPr>
              <a:t>Al(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  <a:sym typeface="Wingdings" pitchFamily="2" charset="2"/>
              </a:rPr>
              <a:t>OH</a:t>
            </a:r>
            <a:r>
              <a:rPr lang="en-US" dirty="0" smtClean="0">
                <a:latin typeface="Arial Black" pitchFamily="34" charset="0"/>
                <a:sym typeface="Wingdings" pitchFamily="2" charset="2"/>
              </a:rPr>
              <a:t>)</a:t>
            </a:r>
            <a:r>
              <a:rPr lang="en-US" baseline="-25000" dirty="0" smtClean="0">
                <a:latin typeface="Arial Black" pitchFamily="34" charset="0"/>
                <a:sym typeface="Wingdings" pitchFamily="2" charset="2"/>
              </a:rPr>
              <a:t>3 </a:t>
            </a:r>
            <a:r>
              <a:rPr lang="en-US" dirty="0" smtClean="0">
                <a:latin typeface="Arial Black" pitchFamily="34" charset="0"/>
                <a:sym typeface="Wingdings" pitchFamily="2" charset="2"/>
              </a:rPr>
              <a:t>  +    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  <a:sym typeface="Wingdings" pitchFamily="2" charset="2"/>
              </a:rPr>
              <a:t>H</a:t>
            </a:r>
            <a:r>
              <a:rPr lang="en-US" baseline="-25000" dirty="0" smtClean="0">
                <a:latin typeface="Arial Black" pitchFamily="34" charset="0"/>
                <a:sym typeface="Wingdings" pitchFamily="2" charset="2"/>
              </a:rPr>
              <a:t>2</a:t>
            </a:r>
            <a:r>
              <a:rPr lang="en-US" dirty="0" smtClean="0">
                <a:latin typeface="Arial Black" pitchFamily="34" charset="0"/>
                <a:sym typeface="Wingdings" pitchFamily="2" charset="2"/>
              </a:rPr>
              <a:t>S       Al</a:t>
            </a:r>
            <a:r>
              <a:rPr lang="en-US" baseline="-25000" dirty="0" smtClean="0">
                <a:latin typeface="Arial Black" pitchFamily="34" charset="0"/>
                <a:sym typeface="Wingdings" pitchFamily="2" charset="2"/>
              </a:rPr>
              <a:t>2</a:t>
            </a:r>
            <a:r>
              <a:rPr lang="en-US" dirty="0" smtClean="0">
                <a:latin typeface="Arial Black" pitchFamily="34" charset="0"/>
                <a:sym typeface="Wingdings" pitchFamily="2" charset="2"/>
              </a:rPr>
              <a:t>S</a:t>
            </a:r>
            <a:r>
              <a:rPr lang="en-US" baseline="-25000" dirty="0" smtClean="0">
                <a:latin typeface="Arial Black" pitchFamily="34" charset="0"/>
                <a:sym typeface="Wingdings" pitchFamily="2" charset="2"/>
              </a:rPr>
              <a:t>3</a:t>
            </a:r>
            <a:r>
              <a:rPr lang="en-US" dirty="0" smtClean="0">
                <a:latin typeface="Arial Black" pitchFamily="34" charset="0"/>
                <a:sym typeface="Wingdings" pitchFamily="2" charset="2"/>
              </a:rPr>
              <a:t>    +  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  <a:sym typeface="Wingdings" pitchFamily="2" charset="2"/>
              </a:rPr>
              <a:t>H</a:t>
            </a:r>
            <a:r>
              <a:rPr lang="en-US" baseline="-25000" dirty="0" smtClean="0">
                <a:solidFill>
                  <a:srgbClr val="FFFF00"/>
                </a:solidFill>
                <a:latin typeface="Arial Black" pitchFamily="34" charset="0"/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  <a:sym typeface="Wingdings" pitchFamily="2" charset="2"/>
              </a:rPr>
              <a:t>O</a:t>
            </a:r>
            <a:endParaRPr lang="en-US" baseline="-250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olute plus solven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966" y="228600"/>
            <a:ext cx="8573434" cy="6324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Many types of solutions!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09160"/>
          </a:xfrm>
        </p:spPr>
        <p:txBody>
          <a:bodyPr/>
          <a:lstStyle/>
          <a:p>
            <a:r>
              <a:rPr lang="en-US" b="1" dirty="0" smtClean="0">
                <a:latin typeface="Arial Black" pitchFamily="34" charset="0"/>
              </a:rPr>
              <a:t>Solutions can be solid, liquid, or gaseous</a:t>
            </a:r>
            <a:endParaRPr lang="en-US" b="1" dirty="0">
              <a:latin typeface="Arial Black" pitchFamily="34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990600" y="2362200"/>
          <a:ext cx="73152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B0F0"/>
                </a:solidFill>
                <a:latin typeface="Arial Black" pitchFamily="34" charset="0"/>
              </a:rPr>
              <a:t>Water!</a:t>
            </a:r>
            <a:endParaRPr lang="en-US" sz="5400" dirty="0">
              <a:solidFill>
                <a:srgbClr val="00B0F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Solutions that have water as their solvent are the most common solutions.  They are said to be </a:t>
            </a:r>
            <a:r>
              <a:rPr lang="en-US" sz="3600" u="sng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AQUEOUS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 solutions.</a:t>
            </a:r>
          </a:p>
          <a:p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Because water can dissolve so many different solutes, it is called the </a:t>
            </a:r>
            <a:r>
              <a:rPr lang="en-US" sz="3600" u="sng" dirty="0" smtClean="0">
                <a:solidFill>
                  <a:srgbClr val="00B0F0"/>
                </a:solidFill>
                <a:latin typeface="Arial Black" pitchFamily="34" charset="0"/>
              </a:rPr>
              <a:t>universal solvent</a:t>
            </a:r>
            <a:r>
              <a:rPr lang="en-US" u="sng" dirty="0" smtClean="0">
                <a:solidFill>
                  <a:srgbClr val="00B0F0"/>
                </a:solidFill>
              </a:rPr>
              <a:t>.</a:t>
            </a:r>
            <a:endParaRPr lang="en-US" u="sng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COLLOIDS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latin typeface="Arial Black" pitchFamily="34" charset="0"/>
              </a:rPr>
              <a:t>COLLOID:</a:t>
            </a:r>
            <a:r>
              <a:rPr lang="en-US" b="1" dirty="0" smtClean="0">
                <a:solidFill>
                  <a:srgbClr val="FF0000"/>
                </a:solidFill>
                <a:latin typeface="Arial Black" pitchFamily="34" charset="0"/>
              </a:rPr>
              <a:t>  </a:t>
            </a:r>
            <a:r>
              <a:rPr lang="en-US" dirty="0" smtClean="0">
                <a:latin typeface="Arial Black" pitchFamily="34" charset="0"/>
              </a:rPr>
              <a:t>mixture that contains small particles that DO NOT settle out but are large enough to scatter light </a:t>
            </a:r>
          </a:p>
          <a:p>
            <a:endParaRPr lang="en-US" dirty="0" smtClean="0">
              <a:latin typeface="Arial Black" pitchFamily="34" charset="0"/>
            </a:endParaRPr>
          </a:p>
          <a:p>
            <a:pPr>
              <a:buNone/>
            </a:pPr>
            <a:r>
              <a:rPr lang="en-US" u="sng" dirty="0" smtClean="0">
                <a:solidFill>
                  <a:srgbClr val="FFFF00"/>
                </a:solidFill>
                <a:latin typeface="Arial Black" pitchFamily="34" charset="0"/>
              </a:rPr>
              <a:t>TYNDALL EFFECT </a:t>
            </a:r>
            <a:r>
              <a:rPr lang="en-US" dirty="0" smtClean="0"/>
              <a:t>– </a:t>
            </a:r>
            <a:r>
              <a:rPr lang="en-US" dirty="0" smtClean="0">
                <a:latin typeface="Arial Black" pitchFamily="34" charset="0"/>
              </a:rPr>
              <a:t>the scattering of light –Pass light through mixture, if you see the light beam  - it is a colloid.  No light beam – it is a solution.</a:t>
            </a:r>
            <a:endParaRPr lang="en-US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C000"/>
                </a:solidFill>
                <a:latin typeface="Arial Black" pitchFamily="34" charset="0"/>
              </a:rPr>
              <a:t>TYNDALL EFFECT</a:t>
            </a:r>
            <a:endParaRPr lang="en-US" sz="4800" dirty="0">
              <a:solidFill>
                <a:srgbClr val="FFC000"/>
              </a:solidFill>
              <a:latin typeface="Arial Black" pitchFamily="34" charset="0"/>
            </a:endParaRPr>
          </a:p>
        </p:txBody>
      </p:sp>
      <p:pic>
        <p:nvPicPr>
          <p:cNvPr id="4" name="Content Placeholder 3" descr="tyndall effec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1571204"/>
            <a:ext cx="7372096" cy="4905795"/>
          </a:xfrm>
        </p:spPr>
      </p:pic>
      <p:sp>
        <p:nvSpPr>
          <p:cNvPr id="5" name="Left Arrow 4"/>
          <p:cNvSpPr/>
          <p:nvPr/>
        </p:nvSpPr>
        <p:spPr>
          <a:xfrm rot="19568377">
            <a:off x="6629400" y="2133600"/>
            <a:ext cx="2514600" cy="1676400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 Black" pitchFamily="34" charset="0"/>
              </a:rPr>
              <a:t>COLLOID</a:t>
            </a:r>
            <a:endParaRPr lang="en-US" sz="2400" dirty="0">
              <a:latin typeface="Arial Black" pitchFamily="34" charset="0"/>
            </a:endParaRPr>
          </a:p>
        </p:txBody>
      </p:sp>
      <p:sp>
        <p:nvSpPr>
          <p:cNvPr id="6" name="Right Arrow 5"/>
          <p:cNvSpPr/>
          <p:nvPr/>
        </p:nvSpPr>
        <p:spPr>
          <a:xfrm rot="20177342">
            <a:off x="3177502" y="4938127"/>
            <a:ext cx="2459262" cy="1535520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 Black" pitchFamily="34" charset="0"/>
              </a:rPr>
              <a:t>SOLUTION</a:t>
            </a:r>
            <a:endParaRPr lang="en-US" sz="2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EXAMPLES OF COLLOIDS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colloid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131887"/>
            <a:ext cx="8458200" cy="55299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437</TotalTime>
  <Words>715</Words>
  <Application>Microsoft Office PowerPoint</Application>
  <PresentationFormat>On-screen Show (4:3)</PresentationFormat>
  <Paragraphs>130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Apex</vt:lpstr>
      <vt:lpstr>SOLUTIONS, ACIDS &amp; BASES</vt:lpstr>
      <vt:lpstr>What is a solution?</vt:lpstr>
      <vt:lpstr>Slide 3</vt:lpstr>
      <vt:lpstr>Slide 4</vt:lpstr>
      <vt:lpstr>Many types of solutions!</vt:lpstr>
      <vt:lpstr>Water!</vt:lpstr>
      <vt:lpstr>COLLOIDS </vt:lpstr>
      <vt:lpstr>TYNDALL EFFECT</vt:lpstr>
      <vt:lpstr>EXAMPLES OF COLLOIDS</vt:lpstr>
      <vt:lpstr>MILK IS A COLLOID!</vt:lpstr>
      <vt:lpstr>Fog is a colloid</vt:lpstr>
      <vt:lpstr>SUSPENSIONS</vt:lpstr>
      <vt:lpstr>Suspensions will settle!</vt:lpstr>
      <vt:lpstr>SOLUTION, COLLOID, SUSPENSION</vt:lpstr>
      <vt:lpstr>WHAT ARE THE SOLUTES? SOLVENT?</vt:lpstr>
      <vt:lpstr>Effect of Solutes on Solvents</vt:lpstr>
      <vt:lpstr>Use of FPD and BPE</vt:lpstr>
      <vt:lpstr>Solution Concentration </vt:lpstr>
      <vt:lpstr>Changing Concentration</vt:lpstr>
      <vt:lpstr>Slide 20</vt:lpstr>
      <vt:lpstr>ACIDS</vt:lpstr>
      <vt:lpstr>Properties of Acids</vt:lpstr>
      <vt:lpstr>BASES</vt:lpstr>
      <vt:lpstr>Properties of Bases</vt:lpstr>
      <vt:lpstr>Recognizing Acids </vt:lpstr>
      <vt:lpstr>Recognizing Bases</vt:lpstr>
      <vt:lpstr>Acids &amp; Bases in Solution</vt:lpstr>
      <vt:lpstr>STRENGTH OF ACIDS &amp; BASES</vt:lpstr>
      <vt:lpstr>Slide 29</vt:lpstr>
      <vt:lpstr>Slide 30</vt:lpstr>
      <vt:lpstr>Testing for pH</vt:lpstr>
      <vt:lpstr>Acid – Base Reaction</vt:lpstr>
      <vt:lpstr>Other neutralization rxns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SOLUTIONS, ACIDS &amp; BASES</dc:title>
  <dc:creator>Jill Luckey</dc:creator>
  <cp:lastModifiedBy>Jill Luckey</cp:lastModifiedBy>
  <cp:revision>35</cp:revision>
  <dcterms:created xsi:type="dcterms:W3CDTF">2016-01-25T21:37:01Z</dcterms:created>
  <dcterms:modified xsi:type="dcterms:W3CDTF">2016-02-02T15:35:07Z</dcterms:modified>
</cp:coreProperties>
</file>